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1" r:id="rId4"/>
    <p:sldId id="295" r:id="rId5"/>
    <p:sldId id="287" r:id="rId6"/>
    <p:sldId id="323" r:id="rId7"/>
    <p:sldId id="324" r:id="rId8"/>
    <p:sldId id="325" r:id="rId9"/>
    <p:sldId id="326" r:id="rId10"/>
    <p:sldId id="327" r:id="rId11"/>
    <p:sldId id="328" r:id="rId12"/>
    <p:sldId id="329" r:id="rId13"/>
    <p:sldId id="330" r:id="rId14"/>
    <p:sldId id="334" r:id="rId15"/>
    <p:sldId id="335" r:id="rId16"/>
    <p:sldId id="336" r:id="rId17"/>
    <p:sldId id="337" r:id="rId18"/>
    <p:sldId id="331" r:id="rId19"/>
    <p:sldId id="367" r:id="rId20"/>
    <p:sldId id="332" r:id="rId21"/>
    <p:sldId id="309" r:id="rId22"/>
    <p:sldId id="288" r:id="rId23"/>
    <p:sldId id="347" r:id="rId24"/>
    <p:sldId id="348" r:id="rId25"/>
    <p:sldId id="349" r:id="rId26"/>
    <p:sldId id="350" r:id="rId27"/>
    <p:sldId id="351" r:id="rId28"/>
    <p:sldId id="352" r:id="rId29"/>
    <p:sldId id="353" r:id="rId30"/>
    <p:sldId id="354" r:id="rId31"/>
    <p:sldId id="340" r:id="rId32"/>
    <p:sldId id="341" r:id="rId33"/>
    <p:sldId id="342" r:id="rId34"/>
    <p:sldId id="343" r:id="rId35"/>
    <p:sldId id="344" r:id="rId36"/>
    <p:sldId id="345" r:id="rId37"/>
    <p:sldId id="355" r:id="rId38"/>
    <p:sldId id="315" r:id="rId39"/>
    <p:sldId id="316" r:id="rId40"/>
    <p:sldId id="356" r:id="rId41"/>
    <p:sldId id="357" r:id="rId42"/>
    <p:sldId id="365" r:id="rId43"/>
    <p:sldId id="372" r:id="rId44"/>
    <p:sldId id="366" r:id="rId45"/>
    <p:sldId id="358" r:id="rId46"/>
    <p:sldId id="368" r:id="rId47"/>
    <p:sldId id="371" r:id="rId48"/>
    <p:sldId id="373" r:id="rId49"/>
    <p:sldId id="374" r:id="rId50"/>
    <p:sldId id="375" r:id="rId51"/>
    <p:sldId id="377" r:id="rId52"/>
    <p:sldId id="363" r:id="rId53"/>
    <p:sldId id="379" r:id="rId54"/>
    <p:sldId id="378" r:id="rId55"/>
    <p:sldId id="317" r:id="rId56"/>
    <p:sldId id="380" r:id="rId57"/>
    <p:sldId id="382" r:id="rId58"/>
    <p:sldId id="381" r:id="rId59"/>
    <p:sldId id="383" r:id="rId60"/>
    <p:sldId id="384" r:id="rId61"/>
    <p:sldId id="362" r:id="rId62"/>
    <p:sldId id="386" r:id="rId63"/>
    <p:sldId id="385" r:id="rId64"/>
    <p:sldId id="319" r:id="rId65"/>
    <p:sldId id="320" r:id="rId66"/>
    <p:sldId id="321" r:id="rId67"/>
    <p:sldId id="322" r:id="rId68"/>
    <p:sldId id="388" r:id="rId69"/>
    <p:sldId id="387" r:id="rId70"/>
    <p:sldId id="299" r:id="rId71"/>
    <p:sldId id="376" r:id="rId72"/>
    <p:sldId id="338" r:id="rId73"/>
    <p:sldId id="300" r:id="rId74"/>
    <p:sldId id="301" r:id="rId75"/>
    <p:sldId id="302" r:id="rId76"/>
    <p:sldId id="303" r:id="rId77"/>
    <p:sldId id="282" r:id="rId78"/>
    <p:sldId id="257" r:id="rId79"/>
    <p:sldId id="265" r:id="rId80"/>
    <p:sldId id="276" r:id="rId81"/>
    <p:sldId id="310" r:id="rId82"/>
    <p:sldId id="311" r:id="rId83"/>
    <p:sldId id="404" r:id="rId84"/>
    <p:sldId id="389" r:id="rId85"/>
    <p:sldId id="391" r:id="rId86"/>
    <p:sldId id="403" r:id="rId87"/>
    <p:sldId id="390" r:id="rId88"/>
    <p:sldId id="392" r:id="rId89"/>
    <p:sldId id="405" r:id="rId90"/>
    <p:sldId id="394" r:id="rId91"/>
    <p:sldId id="395" r:id="rId92"/>
    <p:sldId id="396" r:id="rId93"/>
    <p:sldId id="406" r:id="rId94"/>
    <p:sldId id="312" r:id="rId95"/>
    <p:sldId id="407" r:id="rId96"/>
    <p:sldId id="393" r:id="rId97"/>
    <p:sldId id="333" r:id="rId98"/>
    <p:sldId id="313" r:id="rId99"/>
    <p:sldId id="397" r:id="rId100"/>
    <p:sldId id="398" r:id="rId101"/>
    <p:sldId id="399" r:id="rId102"/>
    <p:sldId id="400" r:id="rId103"/>
    <p:sldId id="401" r:id="rId104"/>
    <p:sldId id="402" r:id="rId105"/>
    <p:sldId id="314" r:id="rId106"/>
    <p:sldId id="261" r:id="rId107"/>
    <p:sldId id="270" r:id="rId108"/>
    <p:sldId id="271" r:id="rId109"/>
    <p:sldId id="272" r:id="rId110"/>
    <p:sldId id="273" r:id="rId111"/>
    <p:sldId id="274" r:id="rId112"/>
    <p:sldId id="27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4660"/>
  </p:normalViewPr>
  <p:slideViewPr>
    <p:cSldViewPr snapToGrid="0">
      <p:cViewPr varScale="1">
        <p:scale>
          <a:sx n="69" d="100"/>
          <a:sy n="69" d="100"/>
        </p:scale>
        <p:origin x="4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7/7/2022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7/7/2022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7/7/2022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7/7/2022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4.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91.wmf"/></Relationships>
</file>

<file path=ppt/slides/_rels/slide111.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3.wmf"/><Relationship Id="rId5" Type="http://schemas.openxmlformats.org/officeDocument/2006/relationships/oleObject" Target="../embeddings/oleObject38.bin"/><Relationship Id="rId4" Type="http://schemas.openxmlformats.org/officeDocument/2006/relationships/image" Target="../media/image92.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95.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7.bin"/><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2.bin"/><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4.emf"/></Relationships>
</file>

<file path=ppt/slides/_rels/slide41.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6.bin"/><Relationship Id="rId17" Type="http://schemas.openxmlformats.org/officeDocument/2006/relationships/image" Target="../media/image26.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image" Target="../media/image28.emf"/><Relationship Id="rId1" Type="http://schemas.openxmlformats.org/officeDocument/2006/relationships/vmlDrawing" Target="../drawings/vmlDrawing9.vml"/><Relationship Id="rId15" Type="http://schemas.openxmlformats.org/officeDocument/2006/relationships/image" Target="../media/image25.wmf"/><Relationship Id="rId19" Type="http://schemas.openxmlformats.org/officeDocument/2006/relationships/image" Target="../media/image27.wmf"/><Relationship Id="rId14" Type="http://schemas.openxmlformats.org/officeDocument/2006/relationships/oleObject" Target="../embeddings/oleObject14.bin"/></Relationships>
</file>

<file path=ppt/slides/_rels/slide42.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30.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emf"/></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36.wmf"/><Relationship Id="rId4" Type="http://schemas.openxmlformats.org/officeDocument/2006/relationships/oleObject" Target="../embeddings/oleObject18.bin"/><Relationship Id="rId9" Type="http://schemas.openxmlformats.org/officeDocument/2006/relationships/image" Target="../media/image38.wmf"/></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22.bin"/><Relationship Id="rId4" Type="http://schemas.openxmlformats.org/officeDocument/2006/relationships/image" Target="../media/image39.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25.bin"/><Relationship Id="rId4" Type="http://schemas.openxmlformats.org/officeDocument/2006/relationships/image" Target="../media/image43.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wmf"/><Relationship Id="rId5" Type="http://schemas.openxmlformats.org/officeDocument/2006/relationships/oleObject" Target="../embeddings/oleObject27.bin"/><Relationship Id="rId4" Type="http://schemas.openxmlformats.org/officeDocument/2006/relationships/image" Target="../media/image45.wmf"/></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8.wmf"/><Relationship Id="rId4" Type="http://schemas.openxmlformats.org/officeDocument/2006/relationships/oleObject" Target="../embeddings/oleObject28.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1.png"/><Relationship Id="rId4" Type="http://schemas.openxmlformats.org/officeDocument/2006/relationships/image" Target="../media/image49.wmf"/></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30.bin"/></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9.png"/><Relationship Id="rId5" Type="http://schemas.openxmlformats.org/officeDocument/2006/relationships/image" Target="../media/image57.wmf"/><Relationship Id="rId4" Type="http://schemas.openxmlformats.org/officeDocument/2006/relationships/oleObject" Target="../embeddings/oleObject3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2.png"/><Relationship Id="rId5" Type="http://schemas.openxmlformats.org/officeDocument/2006/relationships/image" Target="../media/image60.wmf"/><Relationship Id="rId4" Type="http://schemas.openxmlformats.org/officeDocument/2006/relationships/oleObject" Target="../embeddings/oleObject32.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8.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11" Type="http://schemas.openxmlformats.org/officeDocument/2006/relationships/image" Target="../media/image67.wmf"/><Relationship Id="rId5" Type="http://schemas.openxmlformats.org/officeDocument/2006/relationships/image" Target="../media/image70.png"/><Relationship Id="rId10" Type="http://schemas.openxmlformats.org/officeDocument/2006/relationships/oleObject" Target="../embeddings/oleObject35.bin"/><Relationship Id="rId4" Type="http://schemas.openxmlformats.org/officeDocument/2006/relationships/image" Target="../media/image69.png"/><Relationship Id="rId9" Type="http://schemas.openxmlformats.org/officeDocument/2006/relationships/image" Target="../media/image66.wmf"/></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Working Coordinate System(WCS)</a:t>
            </a:r>
          </a:p>
        </p:txBody>
      </p:sp>
      <p:sp>
        <p:nvSpPr>
          <p:cNvPr id="3" name="内容占位符 2"/>
          <p:cNvSpPr>
            <a:spLocks noGrp="1"/>
          </p:cNvSpPr>
          <p:nvPr>
            <p:ph idx="1"/>
          </p:nvPr>
        </p:nvSpPr>
        <p:spPr>
          <a:xfrm>
            <a:off x="838200" y="1886011"/>
            <a:ext cx="10515600" cy="4351338"/>
          </a:xfrm>
        </p:spPr>
        <p:txBody>
          <a:bodyPr>
            <a:normAutofit/>
          </a:bodyPr>
          <a:lstStyle/>
          <a:p>
            <a:r>
              <a:rPr lang="en-SG" dirty="0"/>
              <a:t>G</a:t>
            </a:r>
            <a:r>
              <a:rPr lang="en-SG" dirty="0" smtClean="0"/>
              <a:t>iven a vector under WCS,                , and 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nvPr>
        </p:nvGraphicFramePr>
        <p:xfrm>
          <a:off x="7545806" y="1951528"/>
          <a:ext cx="1458913" cy="417513"/>
        </p:xfrm>
        <a:graphic>
          <a:graphicData uri="http://schemas.openxmlformats.org/presentationml/2006/ole">
            <mc:AlternateContent xmlns:mc="http://schemas.openxmlformats.org/markup-compatibility/2006">
              <mc:Choice xmlns:v="urn:schemas-microsoft-com:vml" Requires="v">
                <p:oleObj spid="_x0000_s28486"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545806" y="1951528"/>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5029619" y="1947860"/>
          <a:ext cx="1184275" cy="411163"/>
        </p:xfrm>
        <a:graphic>
          <a:graphicData uri="http://schemas.openxmlformats.org/presentationml/2006/ole">
            <mc:AlternateContent xmlns:mc="http://schemas.openxmlformats.org/markup-compatibility/2006">
              <mc:Choice xmlns:v="urn:schemas-microsoft-com:vml" Requires="v">
                <p:oleObj spid="_x0000_s28487"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029619" y="1947860"/>
                        <a:ext cx="1184275"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5029619" y="3226355"/>
          <a:ext cx="1066381" cy="403495"/>
        </p:xfrm>
        <a:graphic>
          <a:graphicData uri="http://schemas.openxmlformats.org/presentationml/2006/ole">
            <mc:AlternateContent xmlns:mc="http://schemas.openxmlformats.org/markup-compatibility/2006">
              <mc:Choice xmlns:v="urn:schemas-microsoft-com:vml" Requires="v">
                <p:oleObj spid="_x0000_s28488"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9" y="3226355"/>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901771" y="4130691"/>
          <a:ext cx="3322076" cy="1476478"/>
        </p:xfrm>
        <a:graphic>
          <a:graphicData uri="http://schemas.openxmlformats.org/presentationml/2006/ole">
            <mc:AlternateContent xmlns:mc="http://schemas.openxmlformats.org/markup-compatibility/2006">
              <mc:Choice xmlns:v="urn:schemas-microsoft-com:vml" Requires="v">
                <p:oleObj spid="_x0000_s28489" name="Equation" r:id="rId9" imgW="1600200" imgH="711000" progId="Equation.DSMT4">
                  <p:embed/>
                </p:oleObj>
              </mc:Choice>
              <mc:Fallback>
                <p:oleObj name="Equation" r:id="rId9" imgW="1600200" imgH="711000" progId="Equation.DSMT4">
                  <p:embed/>
                  <p:pic>
                    <p:nvPicPr>
                      <p:cNvPr id="9" name="对象 8"/>
                      <p:cNvPicPr/>
                      <p:nvPr/>
                    </p:nvPicPr>
                    <p:blipFill>
                      <a:blip r:embed="rId10"/>
                      <a:stretch>
                        <a:fillRect/>
                      </a:stretch>
                    </p:blipFill>
                    <p:spPr>
                      <a:xfrm>
                        <a:off x="3901771" y="4130691"/>
                        <a:ext cx="3322076" cy="1476478"/>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679544" cy="4351338"/>
          </a:xfrm>
        </p:spPr>
        <p:txBody>
          <a:bodyPr>
            <a:normAutofit fontScale="92500" lnSpcReduction="10000"/>
          </a:bodyPr>
          <a:lstStyle/>
          <a:p>
            <a:r>
              <a:rPr lang="en-SG" dirty="0" smtClean="0"/>
              <a:t>The </a:t>
            </a:r>
            <a:r>
              <a:rPr lang="en-SG" dirty="0"/>
              <a:t>CNC machine receives MCD blocks containing:</a:t>
            </a:r>
          </a:p>
          <a:p>
            <a:pPr marL="457200" lvl="1" indent="0">
              <a:buNone/>
            </a:pPr>
            <a:r>
              <a:rPr lang="en-SG" dirty="0"/>
              <a:t>– Sequence Number (identifier </a:t>
            </a:r>
            <a:r>
              <a:rPr lang="en-SG" b="1" dirty="0"/>
              <a:t>N</a:t>
            </a:r>
            <a:r>
              <a:rPr lang="en-SG" dirty="0"/>
              <a:t>): ascending numerical order but </a:t>
            </a:r>
            <a:r>
              <a:rPr lang="en-SG" dirty="0" smtClean="0"/>
              <a:t>not </a:t>
            </a:r>
            <a:r>
              <a:rPr lang="en-SG" dirty="0"/>
              <a:t>necessarily a continuous sequence</a:t>
            </a:r>
          </a:p>
          <a:p>
            <a:pPr marL="457200" lvl="1" indent="0">
              <a:buNone/>
            </a:pPr>
            <a:r>
              <a:rPr lang="en-SG" dirty="0"/>
              <a:t>– Preparatory function (identifier </a:t>
            </a:r>
            <a:r>
              <a:rPr lang="en-SG" b="1" dirty="0"/>
              <a:t>G</a:t>
            </a:r>
            <a:r>
              <a:rPr lang="en-SG" dirty="0"/>
              <a:t>)</a:t>
            </a:r>
          </a:p>
          <a:p>
            <a:pPr marL="457200" lvl="1" indent="0">
              <a:buNone/>
            </a:pPr>
            <a:r>
              <a:rPr lang="en-SG" dirty="0"/>
              <a:t>– Dimensional data (identifiers </a:t>
            </a:r>
            <a:r>
              <a:rPr lang="en-SG" b="1" dirty="0"/>
              <a:t>X</a:t>
            </a:r>
            <a:r>
              <a:rPr lang="en-SG" dirty="0"/>
              <a:t>,</a:t>
            </a:r>
            <a:r>
              <a:rPr lang="en-SG" b="1" dirty="0"/>
              <a:t>Y</a:t>
            </a:r>
            <a:r>
              <a:rPr lang="en-SG" dirty="0"/>
              <a:t>, </a:t>
            </a:r>
            <a:r>
              <a:rPr lang="en-SG" b="1" dirty="0"/>
              <a:t>Z</a:t>
            </a:r>
            <a:r>
              <a:rPr lang="en-SG" dirty="0"/>
              <a:t>, </a:t>
            </a:r>
            <a:r>
              <a:rPr lang="en-SG" b="1" dirty="0"/>
              <a:t>A</a:t>
            </a:r>
            <a:r>
              <a:rPr lang="en-SG" dirty="0"/>
              <a:t> or </a:t>
            </a:r>
            <a:r>
              <a:rPr lang="en-SG" b="1" dirty="0"/>
              <a:t>B</a:t>
            </a:r>
            <a:r>
              <a:rPr lang="en-SG" dirty="0"/>
              <a:t>): location and axis </a:t>
            </a:r>
            <a:r>
              <a:rPr lang="en-SG" dirty="0" smtClean="0"/>
              <a:t>orientation </a:t>
            </a:r>
            <a:r>
              <a:rPr lang="en-SG" dirty="0"/>
              <a:t>data for a cutter move</a:t>
            </a:r>
          </a:p>
          <a:p>
            <a:pPr marL="457200" lvl="1" indent="0">
              <a:buNone/>
            </a:pPr>
            <a:r>
              <a:rPr lang="en-SG" dirty="0"/>
              <a:t>– Feed functions (identifier </a:t>
            </a:r>
            <a:r>
              <a:rPr lang="en-SG" b="1" dirty="0"/>
              <a:t>F</a:t>
            </a:r>
            <a:r>
              <a:rPr lang="en-SG" dirty="0"/>
              <a:t>): cutter </a:t>
            </a:r>
            <a:r>
              <a:rPr lang="en-SG" dirty="0" err="1"/>
              <a:t>feedrates</a:t>
            </a:r>
            <a:endParaRPr lang="en-SG" dirty="0"/>
          </a:p>
          <a:p>
            <a:pPr marL="457200" lvl="1" indent="0">
              <a:buNone/>
            </a:pPr>
            <a:r>
              <a:rPr lang="en-SG" dirty="0"/>
              <a:t>– Spindle functions (identifier </a:t>
            </a:r>
            <a:r>
              <a:rPr lang="en-SG" b="1" dirty="0"/>
              <a:t>S</a:t>
            </a:r>
            <a:r>
              <a:rPr lang="en-SG" dirty="0"/>
              <a:t>): spindle speed or parameters for </a:t>
            </a:r>
            <a:r>
              <a:rPr lang="en-SG" dirty="0" smtClean="0"/>
              <a:t>constant </a:t>
            </a:r>
            <a:r>
              <a:rPr lang="en-SG" dirty="0"/>
              <a:t>surface speed (CSS) operation</a:t>
            </a:r>
          </a:p>
          <a:p>
            <a:pPr marL="457200" lvl="1" indent="0">
              <a:buNone/>
            </a:pPr>
            <a:r>
              <a:rPr lang="en-SG" dirty="0"/>
              <a:t>– Tool functions (identifier </a:t>
            </a:r>
            <a:r>
              <a:rPr lang="en-SG" b="1" dirty="0"/>
              <a:t>T</a:t>
            </a:r>
            <a:r>
              <a:rPr lang="en-SG" dirty="0"/>
              <a:t>): specify the cutter and its offsets</a:t>
            </a:r>
          </a:p>
          <a:p>
            <a:pPr marL="457200" lvl="1" indent="0">
              <a:buNone/>
            </a:pPr>
            <a:r>
              <a:rPr lang="en-SG" dirty="0"/>
              <a:t>– Miscellaneous functions (identifier </a:t>
            </a:r>
            <a:r>
              <a:rPr lang="en-SG" b="1" dirty="0"/>
              <a:t>M</a:t>
            </a:r>
            <a:r>
              <a:rPr lang="en-SG" dirty="0"/>
              <a:t>): specify mode of </a:t>
            </a:r>
            <a:r>
              <a:rPr lang="en-SG" dirty="0" smtClean="0"/>
              <a:t>operation </a:t>
            </a:r>
            <a:r>
              <a:rPr lang="en-SG" dirty="0"/>
              <a:t>or switch feature on and off</a:t>
            </a:r>
          </a:p>
          <a:p>
            <a:pPr marL="457200" lvl="1" indent="0">
              <a:buNone/>
            </a:pPr>
            <a:r>
              <a:rPr lang="en-SG" dirty="0"/>
              <a:t>– end of block (</a:t>
            </a:r>
            <a:r>
              <a:rPr lang="en-SG" dirty="0" err="1"/>
              <a:t>eob</a:t>
            </a:r>
            <a:r>
              <a:rPr lang="en-SG" dirty="0"/>
              <a:t>) character</a:t>
            </a:r>
          </a:p>
        </p:txBody>
      </p:sp>
    </p:spTree>
    <p:extLst>
      <p:ext uri="{BB962C8B-B14F-4D97-AF65-F5344CB8AC3E}">
        <p14:creationId xmlns:p14="http://schemas.microsoft.com/office/powerpoint/2010/main" val="8057002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16364"/>
            <a:ext cx="11048999" cy="4812145"/>
          </a:xfrm>
        </p:spPr>
        <p:txBody>
          <a:bodyPr>
            <a:normAutofit fontScale="85000" lnSpcReduction="20000"/>
          </a:bodyPr>
          <a:lstStyle/>
          <a:p>
            <a:r>
              <a:rPr lang="en-SG" dirty="0"/>
              <a:t>The CNC data sequence convention is:</a:t>
            </a:r>
          </a:p>
          <a:p>
            <a:pPr marL="0" indent="0" algn="ctr">
              <a:buNone/>
            </a:pPr>
            <a:r>
              <a:rPr lang="en-SG" b="1" dirty="0"/>
              <a:t>N G XYZAB F S T M </a:t>
            </a:r>
            <a:r>
              <a:rPr lang="en-SG" b="1" dirty="0" err="1"/>
              <a:t>eob</a:t>
            </a:r>
            <a:endParaRPr lang="en-SG" b="1" dirty="0"/>
          </a:p>
          <a:p>
            <a:pPr marL="457200" lvl="1" indent="0">
              <a:buNone/>
            </a:pPr>
            <a:r>
              <a:rPr lang="en-SG" dirty="0"/>
              <a:t>– Fixed sequential / tab sequential formats use the sequence order </a:t>
            </a:r>
            <a:r>
              <a:rPr lang="en-SG" dirty="0" smtClean="0"/>
              <a:t>and </a:t>
            </a:r>
            <a:r>
              <a:rPr lang="en-SG" dirty="0"/>
              <a:t>spacing to identify the data items</a:t>
            </a:r>
          </a:p>
          <a:p>
            <a:pPr marL="457200" lvl="1" indent="0">
              <a:buNone/>
            </a:pPr>
            <a:r>
              <a:rPr lang="en-SG" dirty="0"/>
              <a:t>– Word address form uses identifier letter</a:t>
            </a:r>
          </a:p>
          <a:p>
            <a:pPr marL="0" indent="0">
              <a:buNone/>
            </a:pPr>
            <a:r>
              <a:rPr lang="en-SG" dirty="0"/>
              <a:t>• only enter the required data, so it’s a more compact form</a:t>
            </a:r>
          </a:p>
          <a:p>
            <a:pPr marL="457200" lvl="1" indent="0">
              <a:buNone/>
            </a:pPr>
            <a:r>
              <a:rPr lang="en-SG" dirty="0"/>
              <a:t>– Further variations due to:</a:t>
            </a:r>
          </a:p>
          <a:p>
            <a:pPr marL="0" indent="0">
              <a:buNone/>
            </a:pPr>
            <a:r>
              <a:rPr lang="en-SG" dirty="0"/>
              <a:t>• decimal places (e.g. metric 3, imperial 4); omission of trailing </a:t>
            </a:r>
            <a:r>
              <a:rPr lang="en-SG" dirty="0" smtClean="0"/>
              <a:t>zeroes </a:t>
            </a:r>
            <a:r>
              <a:rPr lang="en-SG" dirty="0"/>
              <a:t>or decimal places</a:t>
            </a:r>
          </a:p>
          <a:p>
            <a:pPr marL="0" indent="0">
              <a:buNone/>
            </a:pPr>
            <a:endParaRPr lang="en-SG" dirty="0" smtClean="0"/>
          </a:p>
          <a:p>
            <a:pPr marL="0" indent="0">
              <a:buNone/>
            </a:pPr>
            <a:r>
              <a:rPr lang="en-SG" dirty="0" smtClean="0"/>
              <a:t>001     </a:t>
            </a:r>
            <a:r>
              <a:rPr lang="en-SG" dirty="0"/>
              <a:t>01  45.000  75.125 </a:t>
            </a:r>
            <a:r>
              <a:rPr lang="en-SG" dirty="0" smtClean="0"/>
              <a:t>150.000	0.750 </a:t>
            </a:r>
            <a:r>
              <a:rPr lang="en-SG" dirty="0"/>
              <a:t>3000 </a:t>
            </a:r>
            <a:r>
              <a:rPr lang="en-SG" dirty="0" err="1" smtClean="0"/>
              <a:t>eob</a:t>
            </a:r>
            <a:endParaRPr lang="en-SG" dirty="0"/>
          </a:p>
          <a:p>
            <a:pPr marL="0" indent="0">
              <a:buNone/>
            </a:pPr>
            <a:r>
              <a:rPr lang="en-SG" dirty="0"/>
              <a:t>N001 G01 X45. Y75.125 Z150. F.75 S3000 </a:t>
            </a:r>
            <a:r>
              <a:rPr lang="en-SG" dirty="0" err="1"/>
              <a:t>eob</a:t>
            </a:r>
            <a:endParaRPr lang="en-SG" dirty="0"/>
          </a:p>
          <a:p>
            <a:pPr marL="0" indent="0">
              <a:buNone/>
            </a:pPr>
            <a:r>
              <a:rPr lang="en-SG" dirty="0"/>
              <a:t>N001 G01 X045000 Y075125 Z150000 F075 S3000 </a:t>
            </a:r>
            <a:r>
              <a:rPr lang="en-SG" dirty="0" err="1"/>
              <a:t>eob</a:t>
            </a:r>
            <a:endParaRPr lang="en-SG" dirty="0"/>
          </a:p>
          <a:p>
            <a:pPr marL="0" indent="0">
              <a:buNone/>
            </a:pPr>
            <a:r>
              <a:rPr lang="en-SG" dirty="0"/>
              <a:t>N001 G01 X1.7717 Y2.9577 Z5.9055 F0.0295 S3000 </a:t>
            </a:r>
            <a:r>
              <a:rPr lang="en-SG" dirty="0" err="1"/>
              <a:t>eob</a:t>
            </a:r>
            <a:endParaRPr lang="en-SG" dirty="0"/>
          </a:p>
          <a:p>
            <a:pPr marL="457200" lvl="1" indent="0">
              <a:buNone/>
            </a:pPr>
            <a:r>
              <a:rPr lang="en-SG" dirty="0"/>
              <a:t>– are all equivalent</a:t>
            </a:r>
          </a:p>
        </p:txBody>
      </p:sp>
    </p:spTree>
    <p:extLst>
      <p:ext uri="{BB962C8B-B14F-4D97-AF65-F5344CB8AC3E}">
        <p14:creationId xmlns:p14="http://schemas.microsoft.com/office/powerpoint/2010/main" val="926109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Basic CNC Commands</a:t>
            </a:r>
          </a:p>
        </p:txBody>
      </p:sp>
      <p:pic>
        <p:nvPicPr>
          <p:cNvPr id="4" name="内容占位符 3"/>
          <p:cNvPicPr>
            <a:picLocks noGrp="1" noChangeAspect="1"/>
          </p:cNvPicPr>
          <p:nvPr>
            <p:ph idx="1"/>
          </p:nvPr>
        </p:nvPicPr>
        <p:blipFill>
          <a:blip r:embed="rId2"/>
          <a:stretch>
            <a:fillRect/>
          </a:stretch>
        </p:blipFill>
        <p:spPr>
          <a:xfrm>
            <a:off x="1524001" y="1319801"/>
            <a:ext cx="9633526" cy="5379762"/>
          </a:xfrm>
          <a:prstGeom prst="rect">
            <a:avLst/>
          </a:prstGeom>
        </p:spPr>
      </p:pic>
    </p:spTree>
    <p:extLst>
      <p:ext uri="{BB962C8B-B14F-4D97-AF65-F5344CB8AC3E}">
        <p14:creationId xmlns:p14="http://schemas.microsoft.com/office/powerpoint/2010/main" val="919969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p:txBody>
          <a:bodyPr/>
          <a:lstStyle/>
          <a:p>
            <a:r>
              <a:rPr lang="en-SG" dirty="0" smtClean="0"/>
              <a:t>Since we still </a:t>
            </a:r>
            <a:r>
              <a:rPr lang="en-SG" dirty="0"/>
              <a:t>need consider translation and project operation meanwhile. </a:t>
            </a:r>
            <a:r>
              <a:rPr lang="en-SG" dirty="0" smtClean="0"/>
              <a:t>The matrix to finish all the transformations from WCS to MCS looks like as follows.</a:t>
            </a:r>
          </a:p>
          <a:p>
            <a:pPr marL="0" indent="0">
              <a:buNone/>
            </a:pPr>
            <a:endParaRPr lang="en-SG" dirty="0"/>
          </a:p>
          <a:p>
            <a:pPr marL="0" indent="0">
              <a:buNone/>
            </a:pPr>
            <a:endParaRPr lang="en-SG" dirty="0"/>
          </a:p>
        </p:txBody>
      </p:sp>
      <p:graphicFrame>
        <p:nvGraphicFramePr>
          <p:cNvPr id="4" name="对象 3"/>
          <p:cNvGraphicFramePr>
            <a:graphicFrameLocks noChangeAspect="1"/>
          </p:cNvGraphicFramePr>
          <p:nvPr>
            <p:extLst/>
          </p:nvPr>
        </p:nvGraphicFramePr>
        <p:xfrm>
          <a:off x="4733147" y="3536262"/>
          <a:ext cx="2716213" cy="2147887"/>
        </p:xfrm>
        <a:graphic>
          <a:graphicData uri="http://schemas.openxmlformats.org/presentationml/2006/ole">
            <mc:AlternateContent xmlns:mc="http://schemas.openxmlformats.org/markup-compatibility/2006">
              <mc:Choice xmlns:v="urn:schemas-microsoft-com:vml" Requires="v">
                <p:oleObj spid="_x0000_s10707" name="Equation" r:id="rId3" imgW="1155600" imgH="914400" progId="Equation.DSMT4">
                  <p:embed/>
                </p:oleObj>
              </mc:Choice>
              <mc:Fallback>
                <p:oleObj name="Equation" r:id="rId3" imgW="1155600" imgH="914400" progId="Equation.DSMT4">
                  <p:embed/>
                  <p:pic>
                    <p:nvPicPr>
                      <p:cNvPr id="4" name="对象 3"/>
                      <p:cNvPicPr/>
                      <p:nvPr/>
                    </p:nvPicPr>
                    <p:blipFill>
                      <a:blip r:embed="rId4"/>
                      <a:stretch>
                        <a:fillRect/>
                      </a:stretch>
                    </p:blipFill>
                    <p:spPr>
                      <a:xfrm>
                        <a:off x="4733147" y="3536262"/>
                        <a:ext cx="2716213" cy="2147887"/>
                      </a:xfrm>
                      <a:prstGeom prst="rect">
                        <a:avLst/>
                      </a:prstGeom>
                    </p:spPr>
                  </p:pic>
                </p:oleObj>
              </mc:Fallback>
            </mc:AlternateContent>
          </a:graphicData>
        </a:graphic>
      </p:graphicFrame>
    </p:spTree>
    <p:extLst>
      <p:ext uri="{BB962C8B-B14F-4D97-AF65-F5344CB8AC3E}">
        <p14:creationId xmlns:p14="http://schemas.microsoft.com/office/powerpoint/2010/main" val="35566287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a:t>
            </a:r>
            <a:r>
              <a:rPr lang="en-SG" smtClean="0"/>
              <a:t>cutting parameters(F/S):</a:t>
            </a:r>
            <a:endParaRPr lang="en-SG" dirty="0" smtClean="0"/>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553"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31272"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31273"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31274"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598"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perspective vector, s </a:t>
            </a:r>
            <a:r>
              <a:rPr lang="en-SG" dirty="0"/>
              <a:t>means </a:t>
            </a:r>
            <a:r>
              <a:rPr lang="en-SG" dirty="0" smtClean="0"/>
              <a:t>perspective 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12196"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12197"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2755"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3751"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nvPr>
        </p:nvGraphicFramePr>
        <p:xfrm>
          <a:off x="4672013" y="2909888"/>
          <a:ext cx="2409825" cy="1973262"/>
        </p:xfrm>
        <a:graphic>
          <a:graphicData uri="http://schemas.openxmlformats.org/presentationml/2006/ole">
            <mc:AlternateContent xmlns:mc="http://schemas.openxmlformats.org/markup-compatibility/2006">
              <mc:Choice xmlns:v="urn:schemas-microsoft-com:vml" Requires="v">
                <p:oleObj spid="_x0000_s14775"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4672013" y="2909888"/>
                        <a:ext cx="2409825" cy="1973262"/>
                      </a:xfrm>
                      <a:prstGeom prst="rect">
                        <a:avLst/>
                      </a:prstGeom>
                    </p:spPr>
                  </p:pic>
                </p:oleObj>
              </mc:Fallback>
            </mc:AlternateContent>
          </a:graphicData>
        </a:graphic>
      </p:graphicFrame>
    </p:spTree>
    <p:extLst>
      <p:ext uri="{BB962C8B-B14F-4D97-AF65-F5344CB8AC3E}">
        <p14:creationId xmlns:p14="http://schemas.microsoft.com/office/powerpoint/2010/main" val="98572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7"/>
            <a:ext cx="10515600" cy="5831906"/>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Tree>
    <p:extLst>
      <p:ext uri="{BB962C8B-B14F-4D97-AF65-F5344CB8AC3E}">
        <p14:creationId xmlns:p14="http://schemas.microsoft.com/office/powerpoint/2010/main" val="2339647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16236"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16237"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825625"/>
            <a:ext cx="6775958" cy="4351338"/>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sp>
        <p:nvSpPr>
          <p:cNvPr id="4" name="矩形 3"/>
          <p:cNvSpPr/>
          <p:nvPr/>
        </p:nvSpPr>
        <p:spPr>
          <a:xfrm>
            <a:off x="7919049" y="2449902"/>
            <a:ext cx="3881887" cy="2544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60" y="2357120"/>
            <a:ext cx="4145280" cy="2773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spTree>
    <p:extLst>
      <p:ext uri="{BB962C8B-B14F-4D97-AF65-F5344CB8AC3E}">
        <p14:creationId xmlns:p14="http://schemas.microsoft.com/office/powerpoint/2010/main" val="137035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pic>
        <p:nvPicPr>
          <p:cNvPr id="4" name="内容占位符 3"/>
          <p:cNvPicPr>
            <a:picLocks noGrp="1" noChangeAspect="1"/>
          </p:cNvPicPr>
          <p:nvPr>
            <p:ph idx="1"/>
          </p:nvPr>
        </p:nvPicPr>
        <p:blipFill>
          <a:blip r:embed="rId2"/>
          <a:stretch>
            <a:fillRect/>
          </a:stretch>
        </p:blipFill>
        <p:spPr>
          <a:xfrm>
            <a:off x="2153481" y="2320506"/>
            <a:ext cx="7547444" cy="3217651"/>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6889510" cy="4351338"/>
          </a:xfrm>
        </p:spPr>
        <p:txBody>
          <a:bodyPr/>
          <a:lstStyle/>
          <a:p>
            <a:r>
              <a:rPr lang="en-SG" dirty="0" smtClean="0"/>
              <a:t>Graphic standard</a:t>
            </a:r>
          </a:p>
          <a:p>
            <a:pPr marL="457200" lvl="1" indent="0">
              <a:buNone/>
            </a:pPr>
            <a:r>
              <a:rPr lang="en-SG" dirty="0" smtClean="0"/>
              <a:t>There are various CAD software systems used in different fields. How people could share the same model among these systems? The answer is to share data obeying the same standard. The mainstream data standards are: GKS,STEP, etc.</a:t>
            </a:r>
          </a:p>
          <a:p>
            <a:endParaRPr lang="en-SG" dirty="0" smtClean="0"/>
          </a:p>
        </p:txBody>
      </p:sp>
      <p:pic>
        <p:nvPicPr>
          <p:cNvPr id="5" name="图片 4"/>
          <p:cNvPicPr>
            <a:picLocks noChangeAspect="1"/>
          </p:cNvPicPr>
          <p:nvPr/>
        </p:nvPicPr>
        <p:blipFill>
          <a:blip r:embed="rId2"/>
          <a:stretch>
            <a:fillRect/>
          </a:stretch>
        </p:blipFill>
        <p:spPr>
          <a:xfrm>
            <a:off x="7727710" y="1566383"/>
            <a:ext cx="3993550" cy="4610580"/>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75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CADCAM 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CADCAM 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CADCAM 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spTree>
    <p:extLst>
      <p:ext uri="{BB962C8B-B14F-4D97-AF65-F5344CB8AC3E}">
        <p14:creationId xmlns:p14="http://schemas.microsoft.com/office/powerpoint/2010/main" val="362789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7" y="1526874"/>
            <a:ext cx="10843403"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a:t>
            </a:r>
            <a:r>
              <a:rPr lang="en-SG" dirty="0" smtClean="0">
                <a:solidFill>
                  <a:srgbClr val="FF0000"/>
                </a:solidFill>
              </a:rPr>
              <a:t>Representation </a:t>
            </a:r>
            <a:r>
              <a:rPr lang="en-SG" dirty="0">
                <a:solidFill>
                  <a:srgbClr val="FF0000"/>
                </a:solidFill>
              </a:rPr>
              <a:t>and Exchange, is a series of international standards with the goal of defining data across the </a:t>
            </a:r>
            <a:r>
              <a:rPr lang="en-SG" dirty="0" smtClean="0">
                <a:solidFill>
                  <a:srgbClr val="FF0000"/>
                </a:solidFill>
              </a:rPr>
              <a:t>full </a:t>
            </a:r>
            <a:r>
              <a:rPr lang="en-SG" dirty="0">
                <a:solidFill>
                  <a:srgbClr val="FF0000"/>
                </a:solidFill>
              </a:rPr>
              <a:t>engineering and manufacturing life cycle. The ability to share data across applications, across vendor </a:t>
            </a:r>
            <a:r>
              <a:rPr lang="en-SG" dirty="0" smtClean="0">
                <a:solidFill>
                  <a:srgbClr val="FF0000"/>
                </a:solidFill>
              </a:rPr>
              <a:t>platforms </a:t>
            </a:r>
            <a:r>
              <a:rPr lang="en-SG" dirty="0">
                <a:solidFill>
                  <a:srgbClr val="FF0000"/>
                </a:solidFill>
              </a:rPr>
              <a:t>and between contractors, suppliers and customers, is the main goal of this standard.</a:t>
            </a:r>
          </a:p>
        </p:txBody>
      </p:sp>
    </p:spTree>
    <p:extLst>
      <p:ext uri="{BB962C8B-B14F-4D97-AF65-F5344CB8AC3E}">
        <p14:creationId xmlns:p14="http://schemas.microsoft.com/office/powerpoint/2010/main" val="3170181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pPr marL="0" indent="0">
              <a:buNone/>
            </a:pPr>
            <a:r>
              <a:rPr lang="en-SG" dirty="0"/>
              <a:t>The broad scope of STEP is as follows.</a:t>
            </a:r>
          </a:p>
          <a:p>
            <a:pPr marL="0" indent="0">
              <a:buNone/>
            </a:pPr>
            <a:r>
              <a:rPr lang="en-SG" dirty="0"/>
              <a:t>  1.  The standard method of representing the information necessary for completely defining a product </a:t>
            </a:r>
            <a:r>
              <a:rPr lang="en-SG" dirty="0" smtClean="0"/>
              <a:t>throughout </a:t>
            </a:r>
            <a:r>
              <a:rPr lang="en-SG" dirty="0"/>
              <a:t>its entire life, i.e., from the product conception to the end of useful life.</a:t>
            </a:r>
          </a:p>
          <a:p>
            <a:pPr marL="0" indent="0">
              <a:buNone/>
            </a:pPr>
            <a:r>
              <a:rPr lang="en-SG" dirty="0"/>
              <a:t>  2.  Standard methods for exchanging the data electronically between two different </a:t>
            </a:r>
            <a:r>
              <a:rPr lang="en-SG" dirty="0" smtClean="0"/>
              <a:t>systems.</a:t>
            </a:r>
          </a:p>
          <a:p>
            <a:pPr marL="0" indent="0">
              <a:buNone/>
            </a:pPr>
            <a:r>
              <a:rPr lang="en-SG" dirty="0" smtClean="0"/>
              <a:t>The </a:t>
            </a:r>
            <a:r>
              <a:rPr lang="en-SG" dirty="0"/>
              <a:t>STEP documentation is split into eight major areas.</a:t>
            </a:r>
          </a:p>
        </p:txBody>
      </p:sp>
    </p:spTree>
    <p:extLst>
      <p:ext uri="{BB962C8B-B14F-4D97-AF65-F5344CB8AC3E}">
        <p14:creationId xmlns:p14="http://schemas.microsoft.com/office/powerpoint/2010/main" val="398117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The STEP documentation is split into eight major areas.</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en-SG" dirty="0" smtClean="0"/>
              <a:t>Overview  </a:t>
            </a:r>
            <a:r>
              <a:rPr lang="en-SG" dirty="0"/>
              <a:t>It gives the general introduction and overview of the standard and forms part one of the ISO </a:t>
            </a:r>
            <a:r>
              <a:rPr lang="en-SG" dirty="0" smtClean="0"/>
              <a:t>standard </a:t>
            </a:r>
            <a:r>
              <a:rPr lang="en-SG" dirty="0"/>
              <a:t>10303.</a:t>
            </a:r>
          </a:p>
          <a:p>
            <a:pPr marL="514350" indent="-514350">
              <a:buFont typeface="+mj-lt"/>
              <a:buAutoNum type="arabicPeriod"/>
            </a:pPr>
            <a:r>
              <a:rPr lang="en-SG" dirty="0"/>
              <a:t>Description  Methods  The  application  protocols  planned  in  STEP  are  far  reaching  compared  to  any </a:t>
            </a:r>
            <a:r>
              <a:rPr lang="en-SG" dirty="0" smtClean="0"/>
              <a:t>other  </a:t>
            </a:r>
            <a:r>
              <a:rPr lang="en-SG" dirty="0"/>
              <a:t>existing  standard  or  models.  Hence,  a  new  descriptive  formal  information  modelling  language </a:t>
            </a:r>
            <a:r>
              <a:rPr lang="en-SG" dirty="0" smtClean="0"/>
              <a:t>called   </a:t>
            </a:r>
            <a:r>
              <a:rPr lang="en-SG" dirty="0"/>
              <a:t>EXPRESS  is  developed  such  that  the  protocols  be  properly  </a:t>
            </a:r>
            <a:r>
              <a:rPr lang="en-SG" dirty="0" smtClean="0"/>
              <a:t>defined</a:t>
            </a:r>
          </a:p>
          <a:p>
            <a:pPr marL="514350" indent="-514350">
              <a:buFont typeface="+mj-lt"/>
              <a:buAutoNum type="arabicPeriod"/>
            </a:pPr>
            <a:r>
              <a:rPr lang="en-SG" dirty="0" smtClean="0"/>
              <a:t>Implementation  </a:t>
            </a:r>
            <a:r>
              <a:rPr lang="en-SG" dirty="0"/>
              <a:t>Methods  This  provides  specifications  as  to  how  the  STEP  information  be  physically </a:t>
            </a:r>
            <a:r>
              <a:rPr lang="en-SG" dirty="0" smtClean="0"/>
              <a:t>represented </a:t>
            </a:r>
            <a:r>
              <a:rPr lang="en-SG" dirty="0"/>
              <a:t>for the exchange environment. </a:t>
            </a:r>
          </a:p>
        </p:txBody>
      </p:sp>
    </p:spTree>
    <p:extLst>
      <p:ext uri="{BB962C8B-B14F-4D97-AF65-F5344CB8AC3E}">
        <p14:creationId xmlns:p14="http://schemas.microsoft.com/office/powerpoint/2010/main" val="750815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29392"/>
            <a:ext cx="10515600" cy="5547571"/>
          </a:xfrm>
        </p:spPr>
        <p:txBody>
          <a:bodyPr>
            <a:normAutofit/>
          </a:bodyPr>
          <a:lstStyle/>
          <a:p>
            <a:pPr marL="514350" indent="-514350">
              <a:buFont typeface="+mj-lt"/>
              <a:buAutoNum type="arabicPeriod" startAt="4"/>
            </a:pPr>
            <a:r>
              <a:rPr lang="en-SG" b="1" dirty="0"/>
              <a:t>Conformance and Tools  </a:t>
            </a:r>
            <a:r>
              <a:rPr lang="en-SG" dirty="0"/>
              <a:t>This part provides the specifications for conformance testing of the processors used </a:t>
            </a:r>
            <a:r>
              <a:rPr lang="en-SG" dirty="0" smtClean="0"/>
              <a:t>for </a:t>
            </a:r>
            <a:r>
              <a:rPr lang="en-SG" dirty="0"/>
              <a:t>STEP information. They provide information on methods for testing of software-product conformance to </a:t>
            </a:r>
            <a:r>
              <a:rPr lang="en-SG" dirty="0" smtClean="0"/>
              <a:t>the </a:t>
            </a:r>
            <a:r>
              <a:rPr lang="en-SG" dirty="0"/>
              <a:t>STEP standard, guidance for creating abstract-test suites and the responsibilities of testing laboratories. </a:t>
            </a:r>
            <a:r>
              <a:rPr lang="en-SG" dirty="0" smtClean="0"/>
              <a:t>The </a:t>
            </a:r>
            <a:r>
              <a:rPr lang="en-SG" dirty="0"/>
              <a:t>STEP standard is unique in that it places a very high emphasis on </a:t>
            </a:r>
            <a:r>
              <a:rPr lang="en-SG" dirty="0" smtClean="0"/>
              <a:t>testing </a:t>
            </a:r>
            <a:r>
              <a:rPr lang="en-SG" dirty="0"/>
              <a:t>and actually includes these methods in the standard.</a:t>
            </a:r>
          </a:p>
          <a:p>
            <a:pPr marL="514350" indent="-514350">
              <a:buFont typeface="+mj-lt"/>
              <a:buAutoNum type="arabicPeriod" startAt="4"/>
            </a:pPr>
            <a:r>
              <a:rPr lang="en-SG" b="1" dirty="0"/>
              <a:t>Integrated-generic  Resources  </a:t>
            </a:r>
            <a:r>
              <a:rPr lang="en-SG" dirty="0"/>
              <a:t>These contain the specifications of the information models that support </a:t>
            </a:r>
            <a:r>
              <a:rPr lang="en-SG" dirty="0" smtClean="0"/>
              <a:t>various </a:t>
            </a:r>
            <a:r>
              <a:rPr lang="en-SG" dirty="0"/>
              <a:t>application areas that form part of STEP. The topics that form part of this specification are: geometric </a:t>
            </a:r>
            <a:r>
              <a:rPr lang="en-SG" dirty="0" smtClean="0"/>
              <a:t>and  </a:t>
            </a:r>
            <a:r>
              <a:rPr lang="en-SG" dirty="0"/>
              <a:t>topological  representation,  product  structure  organisation,  materials,  visual  presentation,  tolerances, </a:t>
            </a:r>
            <a:r>
              <a:rPr lang="en-SG" dirty="0" smtClean="0"/>
              <a:t>form </a:t>
            </a:r>
            <a:r>
              <a:rPr lang="en-SG" dirty="0"/>
              <a:t>features and process structure and properties. </a:t>
            </a:r>
          </a:p>
        </p:txBody>
      </p:sp>
    </p:spTree>
    <p:extLst>
      <p:ext uri="{BB962C8B-B14F-4D97-AF65-F5344CB8AC3E}">
        <p14:creationId xmlns:p14="http://schemas.microsoft.com/office/powerpoint/2010/main" val="155218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4390"/>
            <a:ext cx="10515600" cy="5642573"/>
          </a:xfrm>
        </p:spPr>
        <p:txBody>
          <a:bodyPr/>
          <a:lstStyle/>
          <a:p>
            <a:pPr marL="514350" indent="-514350">
              <a:buFont typeface="+mj-lt"/>
              <a:buAutoNum type="arabicPeriod" startAt="6"/>
            </a:pPr>
            <a:r>
              <a:rPr lang="en-SG" dirty="0"/>
              <a:t> </a:t>
            </a:r>
            <a:r>
              <a:rPr lang="en-SG" b="1" dirty="0"/>
              <a:t>Application Information Models  </a:t>
            </a:r>
            <a:r>
              <a:rPr lang="en-SG" dirty="0"/>
              <a:t>These specify the information models to be used for specific application </a:t>
            </a:r>
            <a:r>
              <a:rPr lang="en-SG" dirty="0" smtClean="0"/>
              <a:t>areas </a:t>
            </a:r>
            <a:r>
              <a:rPr lang="en-SG" dirty="0"/>
              <a:t>such as </a:t>
            </a:r>
            <a:r>
              <a:rPr lang="en-SG" dirty="0" err="1"/>
              <a:t>draughting</a:t>
            </a:r>
            <a:r>
              <a:rPr lang="en-SG" dirty="0"/>
              <a:t>, finite element analysis, kinematics, building core model and Engineering analysis </a:t>
            </a:r>
            <a:r>
              <a:rPr lang="en-SG" dirty="0" smtClean="0"/>
              <a:t>core</a:t>
            </a:r>
            <a:r>
              <a:rPr lang="en-SG" dirty="0"/>
              <a:t>. </a:t>
            </a:r>
          </a:p>
          <a:p>
            <a:pPr marL="514350" indent="-514350">
              <a:buFont typeface="+mj-lt"/>
              <a:buAutoNum type="arabicPeriod" startAt="6"/>
            </a:pPr>
            <a:r>
              <a:rPr lang="en-SG" dirty="0"/>
              <a:t> </a:t>
            </a:r>
            <a:r>
              <a:rPr lang="en-SG" b="1" dirty="0"/>
              <a:t>Application Protocols  </a:t>
            </a:r>
            <a:r>
              <a:rPr lang="en-SG" dirty="0"/>
              <a:t>These are the main protocols to be used as subsets of STEP information model </a:t>
            </a:r>
            <a:r>
              <a:rPr lang="en-SG" dirty="0" smtClean="0"/>
              <a:t>for </a:t>
            </a:r>
            <a:r>
              <a:rPr lang="en-SG" dirty="0"/>
              <a:t>exchange of data between specific application systems (such as between two finite element systems or </a:t>
            </a:r>
            <a:r>
              <a:rPr lang="en-SG" dirty="0" smtClean="0"/>
              <a:t>between </a:t>
            </a:r>
            <a:r>
              <a:rPr lang="en-SG" dirty="0"/>
              <a:t>a CAD and Process Planning system). </a:t>
            </a:r>
          </a:p>
        </p:txBody>
      </p:sp>
    </p:spTree>
    <p:extLst>
      <p:ext uri="{BB962C8B-B14F-4D97-AF65-F5344CB8AC3E}">
        <p14:creationId xmlns:p14="http://schemas.microsoft.com/office/powerpoint/2010/main" val="3596906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5078" y="403761"/>
            <a:ext cx="10515600" cy="5773202"/>
          </a:xfrm>
        </p:spPr>
        <p:txBody>
          <a:bodyPr>
            <a:normAutofit fontScale="92500" lnSpcReduction="20000"/>
          </a:bodyPr>
          <a:lstStyle/>
          <a:p>
            <a:pPr marL="514350" indent="-514350">
              <a:buFont typeface="+mj-lt"/>
              <a:buAutoNum type="arabicPeriod" startAt="8"/>
            </a:pPr>
            <a:r>
              <a:rPr lang="en-SG" b="1" dirty="0"/>
              <a:t>Application Interpreted Constructs  </a:t>
            </a:r>
            <a:r>
              <a:rPr lang="en-SG" dirty="0"/>
              <a:t>These relate to the specific resources useful for defining the </a:t>
            </a:r>
            <a:r>
              <a:rPr lang="en-SG" dirty="0" smtClean="0"/>
              <a:t>generic structures </a:t>
            </a:r>
            <a:r>
              <a:rPr lang="en-SG" dirty="0"/>
              <a:t>useful for applications. These are reusable groups of information resource entities that make it </a:t>
            </a:r>
            <a:r>
              <a:rPr lang="en-SG" dirty="0" smtClean="0"/>
              <a:t>easier </a:t>
            </a:r>
            <a:r>
              <a:rPr lang="en-SG" dirty="0"/>
              <a:t>to express identical semantics in more than one application protocol. Examples include edge-based </a:t>
            </a:r>
            <a:r>
              <a:rPr lang="en-SG" dirty="0" smtClean="0"/>
              <a:t>wireframe</a:t>
            </a:r>
            <a:r>
              <a:rPr lang="en-SG" dirty="0"/>
              <a:t>,  </a:t>
            </a:r>
            <a:r>
              <a:rPr lang="en-SG" dirty="0" err="1"/>
              <a:t>draughting</a:t>
            </a:r>
            <a:r>
              <a:rPr lang="en-SG" dirty="0"/>
              <a:t>  elements,  constructive  solid  geometry,  etc. </a:t>
            </a:r>
            <a:r>
              <a:rPr lang="en-SG" dirty="0" smtClean="0"/>
              <a:t>onwards</a:t>
            </a:r>
            <a:r>
              <a:rPr lang="en-SG" dirty="0"/>
              <a:t>. Examples include edge-based wireframe, shell-based wireframe, geometry-bounded 2D wireframe, </a:t>
            </a:r>
            <a:r>
              <a:rPr lang="en-SG" dirty="0" err="1" smtClean="0"/>
              <a:t>draughting</a:t>
            </a:r>
            <a:r>
              <a:rPr lang="en-SG" dirty="0" smtClean="0"/>
              <a:t>  </a:t>
            </a:r>
            <a:r>
              <a:rPr lang="en-SG" dirty="0"/>
              <a:t>annotation,  drawing  structure  and  administration,  </a:t>
            </a:r>
            <a:r>
              <a:rPr lang="en-SG" dirty="0" err="1"/>
              <a:t>draughting</a:t>
            </a:r>
            <a:r>
              <a:rPr lang="en-SG" dirty="0"/>
              <a:t>  elements,  geometry-bounded </a:t>
            </a:r>
            <a:r>
              <a:rPr lang="en-SG" dirty="0" smtClean="0"/>
              <a:t>surface</a:t>
            </a:r>
            <a:r>
              <a:rPr lang="en-SG" dirty="0"/>
              <a:t>, non-manifold surface, manifold surface, geometry-bounded wireframe, etc.</a:t>
            </a:r>
          </a:p>
          <a:p>
            <a:pPr marL="514350" indent="-514350">
              <a:buFont typeface="+mj-lt"/>
              <a:buAutoNum type="arabicPeriod" startAt="9"/>
            </a:pPr>
            <a:r>
              <a:rPr lang="en-SG" b="1" dirty="0"/>
              <a:t>Application Protocols  </a:t>
            </a:r>
            <a:r>
              <a:rPr lang="en-SG" dirty="0"/>
              <a:t>These define the context for the use of product data for a specific industrial need. </a:t>
            </a:r>
            <a:r>
              <a:rPr lang="en-SG" dirty="0" smtClean="0"/>
              <a:t>These </a:t>
            </a:r>
            <a:r>
              <a:rPr lang="en-SG" dirty="0"/>
              <a:t>are more complex data models used to describe specific product-data applications. These parts are </a:t>
            </a:r>
            <a:r>
              <a:rPr lang="en-SG" dirty="0" smtClean="0"/>
              <a:t>known </a:t>
            </a:r>
            <a:r>
              <a:rPr lang="en-SG" dirty="0"/>
              <a:t>as application protocols and describe not only what data is to be used in describing a product, but how </a:t>
            </a:r>
            <a:r>
              <a:rPr lang="en-SG" dirty="0" smtClean="0"/>
              <a:t>the </a:t>
            </a:r>
            <a:r>
              <a:rPr lang="en-SG" dirty="0"/>
              <a:t>data is to be used in the model. The application protocols use the integrated information resources in well </a:t>
            </a:r>
            <a:r>
              <a:rPr lang="en-SG" dirty="0" smtClean="0"/>
              <a:t>defined </a:t>
            </a:r>
            <a:r>
              <a:rPr lang="en-SG" dirty="0"/>
              <a:t>combinations and configurations to represent a particular data model of some phase of product life. </a:t>
            </a:r>
          </a:p>
        </p:txBody>
      </p:sp>
    </p:spTree>
    <p:extLst>
      <p:ext uri="{BB962C8B-B14F-4D97-AF65-F5344CB8AC3E}">
        <p14:creationId xmlns:p14="http://schemas.microsoft.com/office/powerpoint/2010/main" val="1394861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spTree>
    <p:extLst>
      <p:ext uri="{BB962C8B-B14F-4D97-AF65-F5344CB8AC3E}">
        <p14:creationId xmlns:p14="http://schemas.microsoft.com/office/powerpoint/2010/main" val="417222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6775"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36026"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35954339"/>
              </p:ext>
            </p:extLst>
          </p:nvPr>
        </p:nvGraphicFramePr>
        <p:xfrm>
          <a:off x="3492500" y="3435350"/>
          <a:ext cx="5024438" cy="1698625"/>
        </p:xfrm>
        <a:graphic>
          <a:graphicData uri="http://schemas.openxmlformats.org/presentationml/2006/ole">
            <mc:AlternateContent xmlns:mc="http://schemas.openxmlformats.org/markup-compatibility/2006">
              <mc:Choice xmlns:v="urn:schemas-microsoft-com:vml" Requires="v">
                <p:oleObj spid="_x0000_s36027"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3492500" y="3435350"/>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36028"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8819"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6881"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6882"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6883"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24119"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24120"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4830"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Instruction to computer graphics</a:t>
            </a:r>
            <a:endParaRPr lang="en-SG" dirty="0"/>
          </a:p>
        </p:txBody>
      </p:sp>
      <p:sp>
        <p:nvSpPr>
          <p:cNvPr id="3" name="内容占位符 2"/>
          <p:cNvSpPr>
            <a:spLocks noGrp="1"/>
          </p:cNvSpPr>
          <p:nvPr>
            <p:ph idx="1"/>
          </p:nvPr>
        </p:nvSpPr>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a:t>
            </a:r>
            <a:r>
              <a:rPr lang="en-SG" smtClean="0"/>
              <a:t>perception.</a:t>
            </a:r>
          </a:p>
          <a:p>
            <a:endParaRPr lang="en-SG" dirty="0" smtClean="0"/>
          </a:p>
        </p:txBody>
      </p:sp>
    </p:spTree>
    <p:extLst>
      <p:ext uri="{BB962C8B-B14F-4D97-AF65-F5344CB8AC3E}">
        <p14:creationId xmlns:p14="http://schemas.microsoft.com/office/powerpoint/2010/main" val="973039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26104"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26105"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084"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085"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4" name="图片 3"/>
          <p:cNvPicPr>
            <a:picLocks noChangeAspect="1"/>
          </p:cNvPicPr>
          <p:nvPr/>
        </p:nvPicPr>
        <p:blipFill>
          <a:blip r:embed="rId2"/>
          <a:stretch>
            <a:fillRect/>
          </a:stretch>
        </p:blipFill>
        <p:spPr>
          <a:xfrm>
            <a:off x="8499976" y="2584378"/>
            <a:ext cx="3078747" cy="2505673"/>
          </a:xfrm>
          <a:prstGeom prst="rect">
            <a:avLst/>
          </a:prstGeom>
        </p:spPr>
      </p:pic>
    </p:spTree>
    <p:extLst>
      <p:ext uri="{BB962C8B-B14F-4D97-AF65-F5344CB8AC3E}">
        <p14:creationId xmlns:p14="http://schemas.microsoft.com/office/powerpoint/2010/main" val="3574189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6878"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8199664" cy="4631419"/>
          </a:xfrm>
        </p:spPr>
        <p:txBody>
          <a:bodyPr>
            <a:normAutofit/>
          </a:bodyPr>
          <a:lstStyle/>
          <a:p>
            <a:r>
              <a:rPr lang="en-SG" dirty="0"/>
              <a:t>For parametric representation, a surface is defined by a set of functions, with the form like</a:t>
            </a:r>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3685864552"/>
              </p:ext>
            </p:extLst>
          </p:nvPr>
        </p:nvGraphicFramePr>
        <p:xfrm>
          <a:off x="1223283" y="2632075"/>
          <a:ext cx="7185025" cy="1643063"/>
        </p:xfrm>
        <a:graphic>
          <a:graphicData uri="http://schemas.openxmlformats.org/presentationml/2006/ole">
            <mc:AlternateContent xmlns:mc="http://schemas.openxmlformats.org/markup-compatibility/2006">
              <mc:Choice xmlns:v="urn:schemas-microsoft-com:vml" Requires="v">
                <p:oleObj spid="_x0000_s29899" name="Equation" r:id="rId3" imgW="3111480" imgH="711000" progId="Equation.DSMT4">
                  <p:embed/>
                </p:oleObj>
              </mc:Choice>
              <mc:Fallback>
                <p:oleObj name="Equation" r:id="rId3" imgW="3111480" imgH="711000" progId="Equation.DSMT4">
                  <p:embed/>
                  <p:pic>
                    <p:nvPicPr>
                      <p:cNvPr id="0" name=""/>
                      <p:cNvPicPr/>
                      <p:nvPr/>
                    </p:nvPicPr>
                    <p:blipFill>
                      <a:blip r:embed="rId4"/>
                      <a:stretch>
                        <a:fillRect/>
                      </a:stretch>
                    </p:blipFill>
                    <p:spPr>
                      <a:xfrm>
                        <a:off x="1223283" y="2632075"/>
                        <a:ext cx="7185025" cy="164306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9021789" y="2053317"/>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2"/>
                <a:stretch>
                  <a:fillRect l="-970" t="-2241"/>
                </a:stretch>
              </a:blipFill>
            </p:spPr>
            <p:txBody>
              <a:bodyPr/>
              <a:lstStyle/>
              <a:p>
                <a:r>
                  <a:rPr lang="en-SG">
                    <a:noFill/>
                  </a:rPr>
                  <a:t> </a:t>
                </a:r>
              </a:p>
            </p:txBody>
          </p:sp>
        </mc:Fallback>
      </mc:AlternateContent>
      <p:pic>
        <p:nvPicPr>
          <p:cNvPr id="5" name="图片 4"/>
          <p:cNvPicPr>
            <a:picLocks noChangeAspect="1"/>
          </p:cNvPicPr>
          <p:nvPr/>
        </p:nvPicPr>
        <p:blipFill>
          <a:blip r:embed="rId3"/>
          <a:stretch>
            <a:fillRect/>
          </a:stretch>
        </p:blipFill>
        <p:spPr>
          <a:xfrm>
            <a:off x="6096000" y="1397986"/>
            <a:ext cx="5191132" cy="1938099"/>
          </a:xfrm>
          <a:prstGeom prst="rect">
            <a:avLst/>
          </a:prstGeom>
        </p:spPr>
      </p:pic>
    </p:spTree>
    <p:extLst>
      <p:ext uri="{BB962C8B-B14F-4D97-AF65-F5344CB8AC3E}">
        <p14:creationId xmlns:p14="http://schemas.microsoft.com/office/powerpoint/2010/main" val="3513262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1926"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2950"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surfaces.</a:t>
                </a:r>
              </a:p>
              <a:p>
                <a:pPr marL="914400" lvl="2" indent="0">
                  <a:buNone/>
                </a:pPr>
                <a:r>
                  <a:rPr lang="en-SG" dirty="0"/>
                  <a:t> </a:t>
                </a:r>
                <a:r>
                  <a:rPr lang="en-SG" dirty="0" smtClean="0"/>
                  <a:t>   for ruled surfaces we have</a:t>
                </a:r>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is</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527711402"/>
              </p:ext>
            </p:extLst>
          </p:nvPr>
        </p:nvGraphicFramePr>
        <p:xfrm>
          <a:off x="4178300" y="3386138"/>
          <a:ext cx="3263900" cy="733425"/>
        </p:xfrm>
        <a:graphic>
          <a:graphicData uri="http://schemas.openxmlformats.org/presentationml/2006/ole">
            <mc:AlternateContent xmlns:mc="http://schemas.openxmlformats.org/markup-compatibility/2006">
              <mc:Choice xmlns:v="urn:schemas-microsoft-com:vml" Requires="v">
                <p:oleObj spid="_x0000_s33974"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4178300" y="3386138"/>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442200" y="3015057"/>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spTree>
    <p:extLst>
      <p:ext uri="{BB962C8B-B14F-4D97-AF65-F5344CB8AC3E}">
        <p14:creationId xmlns:p14="http://schemas.microsoft.com/office/powerpoint/2010/main" val="3533909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35192"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35193"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35194"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Tree>
    <p:extLst>
      <p:ext uri="{BB962C8B-B14F-4D97-AF65-F5344CB8AC3E}">
        <p14:creationId xmlns:p14="http://schemas.microsoft.com/office/powerpoint/2010/main" val="2118314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Tree>
    <p:extLst>
      <p:ext uri="{BB962C8B-B14F-4D97-AF65-F5344CB8AC3E}">
        <p14:creationId xmlns:p14="http://schemas.microsoft.com/office/powerpoint/2010/main" val="3669698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Working 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451992" y="2753455"/>
            <a:ext cx="1638384" cy="2495678"/>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04915" y="1069246"/>
            <a:ext cx="6267772" cy="4991357"/>
          </a:xfrm>
          <a:prstGeom prst="rect">
            <a:avLst/>
          </a:prstGeom>
        </p:spPr>
      </p:pic>
    </p:spTree>
    <p:extLst>
      <p:ext uri="{BB962C8B-B14F-4D97-AF65-F5344CB8AC3E}">
        <p14:creationId xmlns:p14="http://schemas.microsoft.com/office/powerpoint/2010/main" val="4264465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Tree>
    <p:extLst>
      <p:ext uri="{BB962C8B-B14F-4D97-AF65-F5344CB8AC3E}">
        <p14:creationId xmlns:p14="http://schemas.microsoft.com/office/powerpoint/2010/main" val="1570489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9343389" y="2600567"/>
            <a:ext cx="1441524" cy="2260716"/>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830082" y="2311879"/>
            <a:ext cx="2271073" cy="2640186"/>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Key disciplines 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2395669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modelling in </a:t>
            </a:r>
            <a:r>
              <a:rPr lang="en-SG" dirty="0" err="1" smtClean="0"/>
              <a:t>Solidworks</a:t>
            </a:r>
            <a:endParaRPr lang="en-SG" baseline="30000" dirty="0"/>
          </a:p>
        </p:txBody>
      </p:sp>
      <p:sp>
        <p:nvSpPr>
          <p:cNvPr id="3" name="内容占位符 2"/>
          <p:cNvSpPr>
            <a:spLocks noGrp="1"/>
          </p:cNvSpPr>
          <p:nvPr>
            <p:ph idx="1"/>
          </p:nvPr>
        </p:nvSpPr>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spTree>
    <p:extLst>
      <p:ext uri="{BB962C8B-B14F-4D97-AF65-F5344CB8AC3E}">
        <p14:creationId xmlns:p14="http://schemas.microsoft.com/office/powerpoint/2010/main" val="164022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p:txBody>
          <a:bodyPr>
            <a:normAutofit fontScale="92500" lnSpcReduction="10000"/>
          </a:bodyPr>
          <a:lstStyle/>
          <a:p>
            <a:r>
              <a:rPr lang="en-SG" dirty="0">
                <a:solidFill>
                  <a:srgbClr val="FF0000"/>
                </a:solidFill>
              </a:rPr>
              <a:t>Coordinate systems are the most important concept in a CAD system. They are used </a:t>
            </a:r>
            <a:r>
              <a:rPr lang="en-SG" dirty="0" smtClean="0">
                <a:solidFill>
                  <a:srgbClr val="FF0000"/>
                </a:solidFill>
              </a:rPr>
              <a:t>to  </a:t>
            </a:r>
            <a:r>
              <a:rPr lang="en-SG" dirty="0">
                <a:solidFill>
                  <a:srgbClr val="FF0000"/>
                </a:solidFill>
              </a:rPr>
              <a:t>input,  store,  and  display  geometric  model.  There  are  three  kinds  of  coordinate </a:t>
            </a:r>
            <a:r>
              <a:rPr lang="en-SG" dirty="0" smtClean="0">
                <a:solidFill>
                  <a:srgbClr val="FF0000"/>
                </a:solidFill>
              </a:rPr>
              <a:t>systems</a:t>
            </a:r>
            <a:r>
              <a:rPr lang="en-SG" dirty="0">
                <a:solidFill>
                  <a:srgbClr val="FF0000"/>
                </a:solidFill>
              </a:rPr>
              <a:t>, that is, model coordinate system (MCS), working coordinate system (WCS), </a:t>
            </a:r>
            <a:r>
              <a:rPr lang="en-SG" dirty="0" smtClean="0">
                <a:solidFill>
                  <a:srgbClr val="FF0000"/>
                </a:solidFill>
              </a:rPr>
              <a:t>and </a:t>
            </a:r>
            <a:r>
              <a:rPr lang="en-SG" dirty="0">
                <a:solidFill>
                  <a:srgbClr val="FF0000"/>
                </a:solidFill>
              </a:rPr>
              <a:t>screen coordinate system (SCS).</a:t>
            </a:r>
          </a:p>
          <a:p>
            <a:r>
              <a:rPr lang="en-SG" dirty="0" smtClean="0"/>
              <a:t>By 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p:txBody>
          <a:bodyPr/>
          <a:lstStyle/>
          <a:p>
            <a:r>
              <a:rPr lang="en-SG" dirty="0" smtClean="0"/>
              <a:t>Reference points</a:t>
            </a:r>
          </a:p>
          <a:p>
            <a:r>
              <a:rPr lang="en-SG" dirty="0" smtClean="0"/>
              <a:t>Reference vectors/axes</a:t>
            </a:r>
          </a:p>
          <a:p>
            <a:r>
              <a:rPr lang="en-SG" dirty="0" smtClean="0"/>
              <a:t>Reference plane</a:t>
            </a:r>
          </a:p>
          <a:p>
            <a:endParaRPr lang="en-SG" dirty="0"/>
          </a:p>
        </p:txBody>
      </p:sp>
    </p:spTree>
    <p:extLst>
      <p:ext uri="{BB962C8B-B14F-4D97-AF65-F5344CB8AC3E}">
        <p14:creationId xmlns:p14="http://schemas.microsoft.com/office/powerpoint/2010/main" val="224841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Tree>
    <p:extLst>
      <p:ext uri="{BB962C8B-B14F-4D97-AF65-F5344CB8AC3E}">
        <p14:creationId xmlns:p14="http://schemas.microsoft.com/office/powerpoint/2010/main" val="29697023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p:txBody>
          <a:bodyPr/>
          <a:lstStyle/>
          <a:p>
            <a:r>
              <a:rPr lang="en-SG" dirty="0" smtClean="0"/>
              <a:t>Plane curves</a:t>
            </a:r>
          </a:p>
          <a:p>
            <a:r>
              <a:rPr lang="en-SG" dirty="0" smtClean="0"/>
              <a:t>Two types of Constraint</a:t>
            </a:r>
          </a:p>
          <a:p>
            <a:pPr lvl="1"/>
            <a:r>
              <a:rPr lang="en-SG" dirty="0"/>
              <a:t>Dimensional </a:t>
            </a:r>
            <a:r>
              <a:rPr lang="en-SG" dirty="0" smtClean="0"/>
              <a:t>constraints: length and angle</a:t>
            </a:r>
          </a:p>
          <a:p>
            <a:pPr lvl="1"/>
            <a:r>
              <a:rPr lang="en-SG" dirty="0" smtClean="0"/>
              <a:t>Geometric constraints: parallel, perpendicular, normal</a:t>
            </a:r>
            <a:r>
              <a:rPr lang="en-SG" dirty="0"/>
              <a:t>, tangent, </a:t>
            </a:r>
            <a:r>
              <a:rPr lang="en-SG" dirty="0" smtClean="0"/>
              <a:t>concentric</a:t>
            </a:r>
            <a:r>
              <a:rPr lang="en-SG" smtClean="0"/>
              <a:t>, etc.</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600" cy="4538230"/>
          </a:xfrm>
        </p:spPr>
        <p:txBody>
          <a:bodyPr>
            <a:normAutofit fontScale="92500" lnSpcReduction="20000"/>
          </a:bodyPr>
          <a:lstStyle/>
          <a:p>
            <a:r>
              <a:rPr lang="en-SG" dirty="0" smtClean="0"/>
              <a:t>NC, short of Numerical Control, is introduced into manufacturing field with the rapid development of microelectronics. Bendix Corporation built the first commercial production-based NC unit using MIT patents </a:t>
            </a:r>
            <a:r>
              <a:rPr lang="en-SG" dirty="0"/>
              <a:t>in </a:t>
            </a:r>
            <a:r>
              <a:rPr lang="en-SG" dirty="0" smtClean="0"/>
              <a:t>1954.</a:t>
            </a:r>
          </a:p>
          <a:p>
            <a:r>
              <a:rPr lang="en-SG" dirty="0"/>
              <a:t>Basically,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smtClean="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smtClean="0"/>
              <a:t>controlling </a:t>
            </a:r>
            <a:r>
              <a:rPr lang="en-SG" dirty="0"/>
              <a:t>the spindle speed </a:t>
            </a:r>
          </a:p>
          <a:p>
            <a:pPr lvl="1">
              <a:buFont typeface="Wingdings" panose="05000000000000000000" pitchFamily="2" charset="2"/>
              <a:buChar char="§"/>
            </a:pPr>
            <a:r>
              <a:rPr lang="en-SG" dirty="0" smtClean="0"/>
              <a:t>positioning </a:t>
            </a:r>
            <a:r>
              <a:rPr lang="en-SG" dirty="0"/>
              <a:t>the tool tip at desired locations and guiding it along desired paths by automatic control </a:t>
            </a:r>
            <a:r>
              <a:rPr lang="en-SG" dirty="0" smtClean="0"/>
              <a:t>of </a:t>
            </a:r>
            <a:r>
              <a:rPr lang="en-SG" dirty="0"/>
              <a:t>the motion of </a:t>
            </a:r>
            <a:r>
              <a:rPr lang="en-SG" dirty="0" smtClean="0"/>
              <a:t>slides</a:t>
            </a:r>
          </a:p>
          <a:p>
            <a:pPr lvl="1">
              <a:buFont typeface="Wingdings" panose="05000000000000000000" pitchFamily="2" charset="2"/>
              <a:buChar char="§"/>
            </a:pPr>
            <a:r>
              <a:rPr lang="en-SG" dirty="0"/>
              <a:t>controlling the rate of movement of the tool </a:t>
            </a:r>
            <a:r>
              <a:rPr lang="en-SG" dirty="0" smtClean="0"/>
              <a:t>tip</a:t>
            </a:r>
            <a:endParaRPr lang="en-SG" dirty="0"/>
          </a:p>
          <a:p>
            <a:pPr lvl="1">
              <a:buFont typeface="Wingdings" panose="05000000000000000000" pitchFamily="2" charset="2"/>
              <a:buChar char="§"/>
            </a:pPr>
            <a:r>
              <a:rPr lang="en-SG" dirty="0" smtClean="0"/>
              <a:t>changing </a:t>
            </a:r>
            <a:r>
              <a:rPr lang="en-SG" dirty="0"/>
              <a:t>of tools in the spindle</a:t>
            </a:r>
            <a:endParaRPr lang="en-SG" dirty="0" smtClean="0"/>
          </a:p>
        </p:txBody>
      </p:sp>
    </p:spTree>
    <p:extLst>
      <p:ext uri="{BB962C8B-B14F-4D97-AF65-F5344CB8AC3E}">
        <p14:creationId xmlns:p14="http://schemas.microsoft.com/office/powerpoint/2010/main" val="8663013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p:txBody>
          <a:bodyPr>
            <a:normAutofit lnSpcReduction="10000"/>
          </a:bodyPr>
          <a:lstStyle/>
          <a:p>
            <a:r>
              <a:rPr lang="en-SG" dirty="0" smtClean="0"/>
              <a:t>The first-generation NC machine tools was developed from MIT in 1952. It used only digital electronic circuits and didn’t contain any actual central processing unit.</a:t>
            </a:r>
          </a:p>
          <a:p>
            <a:r>
              <a:rPr lang="en-SG" dirty="0" smtClean="0"/>
              <a:t>In the 1970s, computer numerically controlled (CNC) machine tools were developed with minicomputers as control units.</a:t>
            </a:r>
          </a:p>
          <a:p>
            <a:r>
              <a:rPr lang="en-SG" dirty="0" smtClean="0"/>
              <a:t>Today’s CNC systems use high performance microprocessors and programmable logical controllers, </a:t>
            </a:r>
            <a:r>
              <a:rPr lang="en-SG" dirty="0" smtClean="0"/>
              <a:t>which </a:t>
            </a:r>
            <a:r>
              <a:rPr lang="en-SG" dirty="0" smtClean="0"/>
              <a:t>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spTree>
    <p:extLst>
      <p:ext uri="{BB962C8B-B14F-4D97-AF65-F5344CB8AC3E}">
        <p14:creationId xmlns:p14="http://schemas.microsoft.com/office/powerpoint/2010/main" val="4202415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58473" y="222126"/>
            <a:ext cx="7176654" cy="6505852"/>
          </a:xfrm>
          <a:prstGeom prst="rect">
            <a:avLst/>
          </a:prstGeom>
        </p:spPr>
      </p:pic>
    </p:spTree>
    <p:extLst>
      <p:ext uri="{BB962C8B-B14F-4D97-AF65-F5344CB8AC3E}">
        <p14:creationId xmlns:p14="http://schemas.microsoft.com/office/powerpoint/2010/main" val="4228399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1874982" y="1328121"/>
            <a:ext cx="7833007" cy="5118861"/>
          </a:xfrm>
          <a:prstGeom prst="rect">
            <a:avLst/>
          </a:prstGeom>
        </p:spPr>
      </p:pic>
    </p:spTree>
    <p:extLst>
      <p:ext uri="{BB962C8B-B14F-4D97-AF65-F5344CB8AC3E}">
        <p14:creationId xmlns:p14="http://schemas.microsoft.com/office/powerpoint/2010/main" val="755072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a:t>
            </a:r>
            <a:r>
              <a:rPr lang="en-SG" dirty="0" smtClean="0"/>
              <a:t>of a CNC </a:t>
            </a:r>
            <a:r>
              <a:rPr lang="en-SG" dirty="0" smtClean="0"/>
              <a:t>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a:t>
            </a:r>
            <a:r>
              <a:rPr lang="en-SG" dirty="0" smtClean="0"/>
              <a:t>six </a:t>
            </a:r>
            <a:r>
              <a:rPr lang="en-SG" dirty="0" smtClean="0"/>
              <a:t>main </a:t>
            </a:r>
            <a:r>
              <a:rPr lang="en-SG" dirty="0" smtClean="0"/>
              <a:t>units:</a:t>
            </a:r>
          </a:p>
          <a:p>
            <a:pPr lvl="1">
              <a:buFont typeface="Wingdings" panose="05000000000000000000" pitchFamily="2" charset="2"/>
              <a:buChar char="§"/>
            </a:pPr>
            <a:r>
              <a:rPr lang="en-SG" dirty="0"/>
              <a:t>Input </a:t>
            </a:r>
            <a:r>
              <a:rPr lang="en-SG" dirty="0" smtClean="0"/>
              <a:t>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endParaRPr lang="en-SG" dirty="0" smtClean="0"/>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Working 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we mentioned, whatever was chosen to be a coordinate </a:t>
            </a:r>
            <a:r>
              <a:rPr lang="en-SG" dirty="0"/>
              <a:t>system , </a:t>
            </a:r>
            <a:r>
              <a:rPr lang="en-SG" dirty="0" smtClean="0"/>
              <a:t>the stored data should be represented with MCS. To satisfy this requirement, a homogenous transform matrix will play an very important role.</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a:t>
            </a:r>
            <a:r>
              <a:rPr lang="en-SG" dirty="0" smtClean="0"/>
              <a:t>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a:t>
            </a:r>
            <a:r>
              <a:rPr lang="en-SG" dirty="0" smtClean="0"/>
              <a:t>with </a:t>
            </a:r>
            <a:r>
              <a:rPr lang="en-SG" dirty="0" smtClean="0"/>
              <a:t>infinitely variable speeds </a:t>
            </a:r>
            <a:r>
              <a:rPr lang="en-SG" dirty="0" smtClean="0"/>
              <a:t>controlled  </a:t>
            </a:r>
            <a:r>
              <a:rPr lang="en-SG" dirty="0" smtClean="0"/>
              <a:t>by varying the </a:t>
            </a:r>
            <a:r>
              <a:rPr lang="en-SG" dirty="0" smtClean="0"/>
              <a:t>voltage.</a:t>
            </a:r>
          </a:p>
          <a:p>
            <a:pPr lvl="2">
              <a:buFont typeface="Wingdings" panose="05000000000000000000" pitchFamily="2" charset="2"/>
              <a:buChar char="ü"/>
            </a:pPr>
            <a:r>
              <a:rPr lang="en-SG" dirty="0" smtClean="0"/>
              <a:t>Ac </a:t>
            </a:r>
            <a:r>
              <a:rPr lang="en-SG" dirty="0" smtClean="0"/>
              <a:t>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smtClean="0"/>
              <a:t>Servomotor:</a:t>
            </a:r>
            <a:endParaRPr lang="en-SG" dirty="0" smtClean="0"/>
          </a:p>
          <a:p>
            <a:pPr lvl="2">
              <a:buFont typeface="Wingdings" panose="05000000000000000000" pitchFamily="2" charset="2"/>
              <a:buChar char="ü"/>
            </a:pPr>
            <a:r>
              <a:rPr lang="en-SG" dirty="0" smtClean="0"/>
              <a:t>Stepper motor:</a:t>
            </a:r>
            <a:endParaRPr lang="en-SG" dirty="0" smtClean="0"/>
          </a:p>
          <a:p>
            <a:pPr lvl="2">
              <a:buFont typeface="Wingdings" panose="05000000000000000000" pitchFamily="2" charset="2"/>
              <a:buChar char="ü"/>
            </a:pPr>
            <a:r>
              <a:rPr lang="en-SG" dirty="0" smtClean="0"/>
              <a:t>Linear motor:</a:t>
            </a:r>
            <a:endParaRPr lang="en-SG" dirty="0" smtClean="0"/>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a:bodyPr>
          <a:lstStyle/>
          <a:p>
            <a:r>
              <a:rPr lang="en-SG" dirty="0" smtClean="0"/>
              <a:t>Actuation Systems</a:t>
            </a:r>
          </a:p>
          <a:p>
            <a:pPr lvl="1">
              <a:buFont typeface="Wingdings" panose="05000000000000000000" pitchFamily="2" charset="2"/>
              <a:buChar char="§"/>
            </a:pPr>
            <a:r>
              <a:rPr lang="en-SG" dirty="0" smtClean="0"/>
              <a:t>Lead Screws</a:t>
            </a:r>
          </a:p>
          <a:p>
            <a:pPr lvl="1">
              <a:buFont typeface="Wingdings" panose="05000000000000000000" pitchFamily="2" charset="2"/>
              <a:buChar char="§"/>
            </a:pPr>
            <a:r>
              <a:rPr lang="en-SG" dirty="0" err="1" smtClean="0"/>
              <a:t>Slideways</a:t>
            </a:r>
            <a:r>
              <a:rPr lang="en-SG" dirty="0"/>
              <a:t>:</a:t>
            </a:r>
            <a:endParaRPr lang="en-SG" dirty="0" smtClean="0"/>
          </a:p>
          <a:p>
            <a:pPr lvl="1">
              <a:buFont typeface="Wingdings" panose="05000000000000000000" pitchFamily="2" charset="2"/>
              <a:buChar char="§"/>
            </a:pPr>
            <a:r>
              <a:rPr lang="en-US" dirty="0" smtClean="0"/>
              <a:t>Linear</a:t>
            </a:r>
            <a:r>
              <a:rPr lang="en-US" altLang="zh-CN" dirty="0" smtClean="0"/>
              <a:t>-</a:t>
            </a:r>
            <a:r>
              <a:rPr lang="en-SG" altLang="zh-CN" dirty="0" smtClean="0"/>
              <a:t>Motion Systems</a:t>
            </a:r>
          </a:p>
          <a:p>
            <a:pPr>
              <a:buFont typeface="Wingdings" panose="05000000000000000000" pitchFamily="2" charset="2"/>
              <a:buChar char="§"/>
            </a:pPr>
            <a:r>
              <a:rPr lang="en-SG" dirty="0" smtClean="0"/>
              <a:t>Feedback Devices</a:t>
            </a:r>
          </a:p>
          <a:p>
            <a:pPr lvl="2">
              <a:buFont typeface="Wingdings" panose="05000000000000000000" pitchFamily="2" charset="2"/>
              <a:buChar char="ü"/>
            </a:pPr>
            <a:r>
              <a:rPr lang="en-SG" dirty="0" smtClean="0"/>
              <a:t>Optical Rotary Encoder</a:t>
            </a:r>
          </a:p>
          <a:p>
            <a:pPr lvl="2">
              <a:buFont typeface="Wingdings" panose="05000000000000000000" pitchFamily="2" charset="2"/>
              <a:buChar char="ü"/>
            </a:pPr>
            <a:r>
              <a:rPr lang="en-SG" dirty="0" smtClean="0"/>
              <a:t>Linear </a:t>
            </a:r>
            <a:r>
              <a:rPr lang="en-SG" dirty="0" smtClean="0"/>
              <a:t>Scale</a:t>
            </a:r>
            <a:endParaRPr lang="en-SG" dirty="0" smtClean="0"/>
          </a:p>
          <a:p>
            <a:endParaRPr lang="en-SG" dirty="0"/>
          </a:p>
        </p:txBody>
      </p:sp>
    </p:spTree>
    <p:extLst>
      <p:ext uri="{BB962C8B-B14F-4D97-AF65-F5344CB8AC3E}">
        <p14:creationId xmlns:p14="http://schemas.microsoft.com/office/powerpoint/2010/main" val="25058881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Axis of Motion</a:t>
            </a:r>
          </a:p>
          <a:p>
            <a:r>
              <a:rPr lang="en-SG" dirty="0"/>
              <a:t>X Axis of </a:t>
            </a:r>
            <a:r>
              <a:rPr lang="en-SG" dirty="0" smtClean="0"/>
              <a:t>Motion</a:t>
            </a:r>
          </a:p>
          <a:p>
            <a:r>
              <a:rPr lang="en-SG" dirty="0"/>
              <a:t>Y Axis of </a:t>
            </a:r>
            <a:r>
              <a:rPr lang="en-SG" dirty="0" smtClean="0"/>
              <a:t>Motion</a:t>
            </a:r>
          </a:p>
          <a:p>
            <a:r>
              <a:rPr lang="en-SG" dirty="0"/>
              <a:t>Rotary Motions A, B and </a:t>
            </a:r>
            <a:r>
              <a:rPr lang="en-SG" dirty="0" smtClean="0"/>
              <a:t>C</a:t>
            </a:r>
          </a:p>
          <a:p>
            <a:r>
              <a:rPr lang="en-SG" dirty="0"/>
              <a:t>Additional </a:t>
            </a:r>
            <a:r>
              <a:rPr lang="en-SG" dirty="0" smtClean="0"/>
              <a:t>Axes</a:t>
            </a:r>
          </a:p>
          <a:p>
            <a:pPr lvl="1">
              <a:buFont typeface="Wingdings" panose="05000000000000000000" pitchFamily="2" charset="2"/>
              <a:buChar char="§"/>
            </a:pPr>
            <a:r>
              <a:rPr lang="en-SG" dirty="0" smtClean="0"/>
              <a:t>Linear Motion</a:t>
            </a:r>
          </a:p>
          <a:p>
            <a:pPr lvl="1">
              <a:buFont typeface="Wingdings" panose="05000000000000000000" pitchFamily="2" charset="2"/>
              <a:buChar char="§"/>
            </a:pPr>
            <a:r>
              <a:rPr lang="en-SG" dirty="0"/>
              <a:t>Rotary </a:t>
            </a:r>
            <a:r>
              <a:rPr lang="en-SG" dirty="0" smtClean="0"/>
              <a:t>Motion</a:t>
            </a:r>
            <a:endParaRPr lang="en-SG" dirty="0"/>
          </a:p>
          <a:p>
            <a:r>
              <a:rPr lang="en-SG" dirty="0" smtClean="0"/>
              <a:t>Origin </a:t>
            </a:r>
            <a:r>
              <a:rPr lang="en-SG" dirty="0"/>
              <a:t>of the Standard Coordinate System</a:t>
            </a:r>
            <a:endParaRPr lang="en-SG" dirty="0" smtClean="0"/>
          </a:p>
        </p:txBody>
      </p:sp>
    </p:spTree>
    <p:extLst>
      <p:ext uri="{BB962C8B-B14F-4D97-AF65-F5344CB8AC3E}">
        <p14:creationId xmlns:p14="http://schemas.microsoft.com/office/powerpoint/2010/main" val="1758042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a:t>
            </a:r>
            <a:r>
              <a:rPr lang="en-SG" dirty="0" smtClean="0"/>
              <a:t>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a:t>
            </a:r>
            <a:r>
              <a:rPr lang="en-SG" dirty="0" smtClean="0"/>
              <a:t>of a tool</a:t>
            </a:r>
          </a:p>
          <a:p>
            <a:pPr lvl="1">
              <a:buFont typeface="Wingdings" panose="05000000000000000000" pitchFamily="2" charset="2"/>
              <a:buChar char="ü"/>
            </a:pPr>
            <a:r>
              <a:rPr lang="en-SG" dirty="0" smtClean="0"/>
              <a:t>Fast and easy tool assembly</a:t>
            </a:r>
          </a:p>
          <a:p>
            <a:r>
              <a:rPr lang="en-SG" dirty="0" smtClean="0"/>
              <a:t>Most </a:t>
            </a:r>
            <a:r>
              <a:rPr lang="en-SG" dirty="0" smtClean="0"/>
              <a:t>of configurations of them are following ISO standard. Statistically, the 20-30% of total budget was spent on tooling for a NC machine tools. It is always a key to get the exactly position of a tool tip at any time in any machining process.</a:t>
            </a:r>
          </a:p>
        </p:txBody>
      </p:sp>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sp>
        <p:nvSpPr>
          <p:cNvPr id="6" name="文本框 5"/>
          <p:cNvSpPr txBox="1"/>
          <p:nvPr/>
        </p:nvSpPr>
        <p:spPr>
          <a:xfrm>
            <a:off x="7680961" y="5478633"/>
            <a:ext cx="4224298" cy="369332"/>
          </a:xfrm>
          <a:prstGeom prst="rect">
            <a:avLst/>
          </a:prstGeom>
          <a:noFill/>
        </p:spPr>
        <p:txBody>
          <a:bodyPr wrap="none" rtlCol="0">
            <a:spAutoFit/>
          </a:bodyPr>
          <a:lstStyle/>
          <a:p>
            <a:r>
              <a:rPr lang="en-SG" dirty="0" smtClean="0"/>
              <a:t>Origin: https</a:t>
            </a:r>
            <a:r>
              <a:rPr lang="en-SG" dirty="0"/>
              <a:t>://en.nttool.com/products/nc/</a:t>
            </a:r>
          </a:p>
        </p:txBody>
      </p:sp>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lnSpcReduction="10000"/>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endParaRPr lang="en-SG" dirty="0" smtClean="0"/>
          </a:p>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817156380"/>
              </p:ext>
            </p:extLst>
          </p:nvPr>
        </p:nvGraphicFramePr>
        <p:xfrm>
          <a:off x="838200" y="4423448"/>
          <a:ext cx="10079182" cy="1752600"/>
        </p:xfrm>
        <a:graphic>
          <a:graphicData uri="http://schemas.openxmlformats.org/drawingml/2006/table">
            <a:tbl>
              <a:tblPr firstRow="1" bandRow="1">
                <a:tableStyleId>{5C22544A-7EE6-4342-B048-85BDC9FD1C3A}</a:tableStyleId>
              </a:tblPr>
              <a:tblGrid>
                <a:gridCol w="2246745">
                  <a:extLst>
                    <a:ext uri="{9D8B030D-6E8A-4147-A177-3AD203B41FA5}">
                      <a16:colId xmlns:a16="http://schemas.microsoft.com/office/drawing/2014/main" val="3177118557"/>
                    </a:ext>
                  </a:extLst>
                </a:gridCol>
                <a:gridCol w="7832437">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condition</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r>
                        <a:rPr lang="en-SG" dirty="0" smtClean="0"/>
                        <a:t>Tougher than CC but not as hard. Can</a:t>
                      </a:r>
                      <a:r>
                        <a:rPr lang="en-SG" baseline="0" dirty="0" smtClean="0"/>
                        <a:t> not be used at high rate of metal removal</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dirty="0" smtClean="0"/>
                        <a:t>Carbides when</a:t>
                      </a:r>
                      <a:r>
                        <a:rPr lang="en-SG" baseline="0" dirty="0" smtClean="0"/>
                        <a:t> coated can perform superior properties and meet most of </a:t>
                      </a:r>
                      <a:r>
                        <a:rPr lang="en-SG" baseline="0" smtClean="0"/>
                        <a:t>cutting conditions.</a:t>
                      </a:r>
                      <a:endParaRPr lang="en-SG" dirty="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r>
                        <a:rPr lang="en-SG" dirty="0" smtClean="0"/>
                        <a:t>Usually be</a:t>
                      </a:r>
                      <a:r>
                        <a:rPr lang="en-SG" baseline="0" dirty="0" smtClean="0"/>
                        <a:t> a finishing tool because of its hardness and brittleness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8928474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operating system</a:t>
            </a:r>
            <a:endParaRPr lang="en-SG" dirty="0"/>
          </a:p>
        </p:txBody>
      </p:sp>
      <p:sp>
        <p:nvSpPr>
          <p:cNvPr id="3" name="内容占位符 2"/>
          <p:cNvSpPr>
            <a:spLocks noGrp="1"/>
          </p:cNvSpPr>
          <p:nvPr>
            <p:ph idx="1"/>
          </p:nvPr>
        </p:nvSpPr>
        <p:spPr/>
        <p:txBody>
          <a:bodyPr/>
          <a:lstStyle/>
          <a:p>
            <a:r>
              <a:rPr lang="en-SG" dirty="0" smtClean="0"/>
              <a:t>Fanuc</a:t>
            </a:r>
          </a:p>
          <a:p>
            <a:r>
              <a:rPr lang="en-SG" dirty="0" smtClean="0"/>
              <a:t>Siemens</a:t>
            </a:r>
            <a:endParaRPr lang="en-SG" dirty="0" smtClean="0"/>
          </a:p>
          <a:p>
            <a:r>
              <a:rPr lang="en-SG" dirty="0" err="1" smtClean="0"/>
              <a:t>Sinumerik-Linumerik</a:t>
            </a:r>
            <a:endParaRPr lang="en-SG" dirty="0"/>
          </a:p>
          <a:p>
            <a:endParaRPr lang="en-SG" dirty="0"/>
          </a:p>
        </p:txBody>
      </p:sp>
    </p:spTree>
    <p:extLst>
      <p:ext uri="{BB962C8B-B14F-4D97-AF65-F5344CB8AC3E}">
        <p14:creationId xmlns:p14="http://schemas.microsoft.com/office/powerpoint/2010/main" val="33896347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p:txBody>
          <a:bodyPr/>
          <a:lstStyle/>
          <a:p>
            <a:r>
              <a:rPr lang="en-SG" dirty="0" smtClean="0"/>
              <a:t>Three main parameters to define a machining process</a:t>
            </a:r>
          </a:p>
          <a:p>
            <a:r>
              <a:rPr lang="en-SG" dirty="0" smtClean="0"/>
              <a:t>Principles for process design</a:t>
            </a:r>
          </a:p>
          <a:p>
            <a:r>
              <a:rPr lang="en-SG" dirty="0" smtClean="0"/>
              <a:t>Processing planning systems</a:t>
            </a:r>
          </a:p>
          <a:p>
            <a:endParaRPr lang="en-SG" dirty="0"/>
          </a:p>
        </p:txBody>
      </p:sp>
    </p:spTree>
    <p:extLst>
      <p:ext uri="{BB962C8B-B14F-4D97-AF65-F5344CB8AC3E}">
        <p14:creationId xmlns:p14="http://schemas.microsoft.com/office/powerpoint/2010/main" val="34574762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t>
            </a:r>
            <a:r>
              <a:rPr lang="en-SG" dirty="0" smtClean="0"/>
              <a:t>oordinate systems of CNC</a:t>
            </a:r>
          </a:p>
          <a:p>
            <a:pPr lvl="1">
              <a:buFont typeface="Wingdings" panose="05000000000000000000" pitchFamily="2" charset="2"/>
              <a:buChar char="§"/>
            </a:pPr>
            <a:r>
              <a:rPr lang="en-SG" dirty="0" smtClean="0"/>
              <a:t>A programmer can always assume that the tool moves relative to the coordinate system of the stationary </a:t>
            </a:r>
            <a:r>
              <a:rPr lang="en-SG" dirty="0" err="1" smtClean="0"/>
              <a:t>workpiece</a:t>
            </a:r>
            <a:r>
              <a:rPr lang="en-SG" dirty="0" smtClean="0"/>
              <a:t>. The standard coordinate system is a right-handed Cartesian coordinates.</a:t>
            </a:r>
          </a:p>
          <a:p>
            <a:r>
              <a:rPr lang="en-SG" dirty="0"/>
              <a:t>M</a:t>
            </a:r>
            <a:r>
              <a:rPr lang="en-SG" dirty="0" smtClean="0"/>
              <a:t>anual part</a:t>
            </a:r>
          </a:p>
          <a:p>
            <a:r>
              <a:rPr lang="en-SG" dirty="0"/>
              <a:t>C</a:t>
            </a:r>
            <a:r>
              <a:rPr lang="en-SG" dirty="0" smtClean="0"/>
              <a:t>omputer assisted part programming </a:t>
            </a:r>
          </a:p>
          <a:p>
            <a:r>
              <a:rPr lang="en-SG" dirty="0" smtClean="0"/>
              <a:t>CNC part programming with CAD system. </a:t>
            </a:r>
          </a:p>
          <a:p>
            <a:endParaRPr lang="en-SG" dirty="0"/>
          </a:p>
        </p:txBody>
      </p:sp>
    </p:spTree>
    <p:extLst>
      <p:ext uri="{BB962C8B-B14F-4D97-AF65-F5344CB8AC3E}">
        <p14:creationId xmlns:p14="http://schemas.microsoft.com/office/powerpoint/2010/main" val="20420654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5165436" cy="4351338"/>
          </a:xfrm>
        </p:spPr>
        <p:txBody>
          <a:bodyPr>
            <a:normAutofit/>
          </a:bodyPr>
          <a:lstStyle/>
          <a:p>
            <a:r>
              <a:rPr lang="en-SG" dirty="0"/>
              <a:t>CNC part programming with CAD system. </a:t>
            </a:r>
          </a:p>
          <a:p>
            <a:endParaRPr lang="en-SG" dirty="0"/>
          </a:p>
        </p:txBody>
      </p:sp>
      <p:pic>
        <p:nvPicPr>
          <p:cNvPr id="4" name="图片 3"/>
          <p:cNvPicPr>
            <a:picLocks noChangeAspect="1"/>
          </p:cNvPicPr>
          <p:nvPr/>
        </p:nvPicPr>
        <p:blipFill>
          <a:blip r:embed="rId2"/>
          <a:stretch>
            <a:fillRect/>
          </a:stretch>
        </p:blipFill>
        <p:spPr>
          <a:xfrm>
            <a:off x="6197335" y="1690688"/>
            <a:ext cx="5156465" cy="4419827"/>
          </a:xfrm>
          <a:prstGeom prst="rect">
            <a:avLst/>
          </a:prstGeom>
        </p:spPr>
      </p:pic>
    </p:spTree>
    <p:extLst>
      <p:ext uri="{BB962C8B-B14F-4D97-AF65-F5344CB8AC3E}">
        <p14:creationId xmlns:p14="http://schemas.microsoft.com/office/powerpoint/2010/main" val="173264506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11847</TotalTime>
  <Words>6359</Words>
  <Application>Microsoft Office PowerPoint</Application>
  <PresentationFormat>宽屏</PresentationFormat>
  <Paragraphs>666</Paragraphs>
  <Slides>112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112</vt:i4>
      </vt:variant>
    </vt:vector>
  </HeadingPairs>
  <TitlesOfParts>
    <vt:vector size="121" baseType="lpstr">
      <vt:lpstr>等线</vt:lpstr>
      <vt:lpstr>等线 Light</vt:lpstr>
      <vt:lpstr>Arial</vt:lpstr>
      <vt:lpstr>Calibri</vt:lpstr>
      <vt:lpstr>Calibri Light</vt:lpstr>
      <vt:lpstr>Cambria Math</vt:lpstr>
      <vt:lpstr>Wingdings</vt:lpstr>
      <vt:lpstr>Office 主题​​</vt:lpstr>
      <vt:lpstr>Equation</vt:lpstr>
      <vt:lpstr>CAD/CAM</vt:lpstr>
      <vt:lpstr>Scope of CAD/CAM</vt:lpstr>
      <vt:lpstr>CAD/CAM system</vt:lpstr>
      <vt:lpstr>CAD</vt:lpstr>
      <vt:lpstr>Instruction to computer graphics</vt:lpstr>
      <vt:lpstr>Coordinate system</vt:lpstr>
      <vt:lpstr>Three types of coordinate system</vt:lpstr>
      <vt:lpstr>Model Coordinate System (MCS)</vt:lpstr>
      <vt:lpstr>Working Coordinate System(WCS)</vt:lpstr>
      <vt:lpstr>Working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STEP</vt:lpstr>
      <vt:lpstr>STEP</vt:lpstr>
      <vt:lpstr>The STEP documentation is split into eight major areas.</vt:lpstr>
      <vt:lpstr>PowerPoint 演示文稿</vt:lpstr>
      <vt:lpstr>PowerPoint 演示文稿</vt:lpstr>
      <vt:lpstr>PowerPoint 演示文稿</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Key disciplines of modelling in Solidworks</vt:lpstr>
      <vt:lpstr>Key disciplines of modelling in Solidworks</vt:lpstr>
      <vt:lpstr>Coordinate system</vt:lpstr>
      <vt:lpstr>References objects</vt:lpstr>
      <vt:lpstr>Sketch</vt:lpstr>
      <vt:lpstr>CAM</vt:lpstr>
      <vt:lpstr>NC in CAM</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Axes and motion of a CNC machine</vt:lpstr>
      <vt:lpstr>CNC Tooling Systems</vt:lpstr>
      <vt:lpstr>Cutting Tool for CNC Machine Tools</vt:lpstr>
      <vt:lpstr>CNC operating system</vt:lpstr>
      <vt:lpstr>Introduction to CAPP</vt:lpstr>
      <vt:lpstr>Programming for CNC machining</vt:lpstr>
      <vt:lpstr>Programming for CNC machining</vt:lpstr>
      <vt:lpstr>Programming for CNC machining</vt:lpstr>
      <vt:lpstr>Programming for CNC machining</vt:lpstr>
      <vt:lpstr>Basic CNC Commands</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612</cp:revision>
  <dcterms:created xsi:type="dcterms:W3CDTF">2022-04-06T09:15:30Z</dcterms:created>
  <dcterms:modified xsi:type="dcterms:W3CDTF">2022-07-07T11:47:34Z</dcterms:modified>
</cp:coreProperties>
</file>